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3" r:id="rId10"/>
    <p:sldId id="264" r:id="rId11"/>
    <p:sldId id="266" r:id="rId12"/>
    <p:sldId id="267" r:id="rId13"/>
    <p:sldId id="268" r:id="rId1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6.png"/><Relationship Id="rId7" Type="http://schemas.openxmlformats.org/officeDocument/2006/relationships/image" Target="../media/image32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7.png"/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7601" y="214313"/>
            <a:ext cx="7348798" cy="64293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37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Building an 8-bit CPU from Scratch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2052320" y="961708"/>
            <a:ext cx="5039360" cy="27686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/>
              <a:t>why this project and how i did it complete detail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231775" y="2846070"/>
            <a:ext cx="4483100" cy="1428115"/>
          </a:xfrm>
          <a:prstGeom prst="rect">
            <a:avLst/>
          </a:prstGeom>
          <a:solidFill>
            <a:srgbClr val="F8F8F8"/>
          </a:solidFill>
          <a:ln w="198">
            <a:solidFill>
              <a:srgbClr val="CC0000"/>
            </a:solidFill>
            <a:prstDash val="dash"/>
          </a:ln>
        </p:spPr>
      </p:sp>
      <p:sp>
        <p:nvSpPr>
          <p:cNvPr id="7" name="Text 4"/>
          <p:cNvSpPr/>
          <p:nvPr/>
        </p:nvSpPr>
        <p:spPr>
          <a:xfrm>
            <a:off x="2370918" y="3345716"/>
            <a:ext cx="44450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666666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0" y="1714500"/>
            <a:ext cx="3214688" cy="32146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95812" y="3680361"/>
            <a:ext cx="3248660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p>
            <a:pPr marL="0" indent="0" algn="ctr">
              <a:buNone/>
            </a:pPr>
            <a:r>
              <a:rPr lang="en-US" sz="1350" dirty="0"/>
              <a:t>board : artix-7 xc7a35t-cpg236-1 (basys 3)</a:t>
            </a:r>
            <a:endParaRPr lang="en-US" sz="1350" dirty="0"/>
          </a:p>
        </p:txBody>
      </p:sp>
      <p:sp>
        <p:nvSpPr>
          <p:cNvPr id="14" name="文本框 13"/>
          <p:cNvSpPr txBox="1"/>
          <p:nvPr/>
        </p:nvSpPr>
        <p:spPr>
          <a:xfrm>
            <a:off x="459740" y="3329305"/>
            <a:ext cx="4450715" cy="349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50">
                <a:latin typeface="Noto Sans" panose="020B0502040504020204" pitchFamily="34" charset="0"/>
                <a:cs typeface="Noto Sans" panose="020B0502040504020204" pitchFamily="34" charset="0"/>
              </a:rPr>
              <a:t>from : indore institute of science and technology</a:t>
            </a:r>
            <a:endParaRPr lang="en-US" altLang="zh-CN" sz="135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92250" y="2987675"/>
            <a:ext cx="205613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>
                <a:latin typeface="Noto Sans" panose="020B0502040504020204" pitchFamily="34" charset="0"/>
                <a:cs typeface="Noto Sans" panose="020B0502040504020204" pitchFamily="34" charset="0"/>
              </a:rPr>
              <a:t>Name : daksh vaishnav </a:t>
            </a:r>
            <a:endParaRPr lang="en-US" altLang="zh-CN" sz="135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Future Enhancements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878681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2919" y="814388"/>
            <a:ext cx="39719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 More Instructions</a:t>
            </a:r>
            <a:endParaRPr lang="en-US" sz="1045" dirty="0"/>
          </a:p>
        </p:txBody>
      </p:sp>
      <p:sp>
        <p:nvSpPr>
          <p:cNvPr id="6" name="Text 2"/>
          <p:cNvSpPr/>
          <p:nvPr/>
        </p:nvSpPr>
        <p:spPr>
          <a:xfrm>
            <a:off x="492919" y="1064419"/>
            <a:ext cx="3971925" cy="7715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Expand the instruction set beyond the basic 16 instructions to include more complex operations like multiplication, division, bit shifting, and stack operations. This would enable more sophisticated programs and algorithms.</a:t>
            </a:r>
            <a:endParaRPr lang="en-US" sz="9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078831"/>
            <a:ext cx="150019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488" y="2014538"/>
            <a:ext cx="3993356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Implement Interrupts</a:t>
            </a:r>
            <a:endParaRPr lang="en-US" sz="1045" dirty="0"/>
          </a:p>
        </p:txBody>
      </p:sp>
      <p:sp>
        <p:nvSpPr>
          <p:cNvPr id="9" name="Text 4"/>
          <p:cNvSpPr/>
          <p:nvPr/>
        </p:nvSpPr>
        <p:spPr>
          <a:xfrm>
            <a:off x="471488" y="2264569"/>
            <a:ext cx="3993356" cy="5786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 interrupt handling capabilities to respond to external events without constant polling. This would improve I/O responsiveness and enable real-time applications with the CPU.</a:t>
            </a:r>
            <a:endParaRPr lang="en-US" sz="94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086100"/>
            <a:ext cx="128588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0056" y="3021806"/>
            <a:ext cx="401478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 I/O Peripherals</a:t>
            </a:r>
            <a:endParaRPr lang="en-US" sz="1045" dirty="0"/>
          </a:p>
        </p:txBody>
      </p:sp>
      <p:sp>
        <p:nvSpPr>
          <p:cNvPr id="12" name="Text 6"/>
          <p:cNvSpPr/>
          <p:nvPr/>
        </p:nvSpPr>
        <p:spPr>
          <a:xfrm>
            <a:off x="450056" y="3271838"/>
            <a:ext cx="4014788" cy="7715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Integrate additional peripherals such as UART for serial communication, SPI/I2C interfaces for sensor connectivity, and PWM controllers for motor control, expanding the CPU's interaction capabilities.</a:t>
            </a:r>
            <a:endParaRPr lang="en-US" sz="94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4286250"/>
            <a:ext cx="171450" cy="1714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919" y="4221956"/>
            <a:ext cx="39719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Pipeline the Design</a:t>
            </a:r>
            <a:endParaRPr lang="en-US" sz="1045" dirty="0"/>
          </a:p>
        </p:txBody>
      </p:sp>
      <p:sp>
        <p:nvSpPr>
          <p:cNvPr id="15" name="Text 8"/>
          <p:cNvSpPr/>
          <p:nvPr/>
        </p:nvSpPr>
        <p:spPr>
          <a:xfrm>
            <a:off x="492919" y="4471988"/>
            <a:ext cx="3971925" cy="7715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Implement instruction pipelining to execute multiple instructions simultaneously at different stages, significantly improving performance by increasing throughput and reducing instruction latency.</a:t>
            </a:r>
            <a:endParaRPr lang="en-US" sz="940" dirty="0"/>
          </a:p>
        </p:txBody>
      </p:sp>
      <p:sp>
        <p:nvSpPr>
          <p:cNvPr id="16" name="Text 9"/>
          <p:cNvSpPr/>
          <p:nvPr/>
        </p:nvSpPr>
        <p:spPr>
          <a:xfrm>
            <a:off x="5244573" y="1368028"/>
            <a:ext cx="311969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Estimated Complexity vs. Performance Gain</a:t>
            </a:r>
            <a:endParaRPr lang="en-US" sz="1045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922" y="1760934"/>
            <a:ext cx="3414713" cy="2700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189" y="450056"/>
            <a:ext cx="2835622" cy="7715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Thank You!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428" y="1559123"/>
            <a:ext cx="175022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42606" y="1552634"/>
            <a:ext cx="1284605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i="1" dirty="0">
                <a:solidFill>
                  <a:srgbClr val="666666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[Daksh vaishnav]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38" y="2002036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951219" y="1995548"/>
            <a:ext cx="2346325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i="1" dirty="0">
                <a:solidFill>
                  <a:srgbClr val="666666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[dakshvaishnavx@outlook.com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041" y="2444948"/>
            <a:ext cx="200025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09222" y="2438460"/>
            <a:ext cx="1286510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/>
              <a:t>+91 97543-67129</a:t>
            </a:r>
            <a:endParaRPr lang="en-US" sz="1350" dirty="0"/>
          </a:p>
        </p:txBody>
      </p:sp>
      <p:sp>
        <p:nvSpPr>
          <p:cNvPr id="10" name="Shape 4"/>
          <p:cNvSpPr/>
          <p:nvPr/>
        </p:nvSpPr>
        <p:spPr>
          <a:xfrm>
            <a:off x="2586568" y="3113564"/>
            <a:ext cx="3970865" cy="628650"/>
          </a:xfrm>
          <a:prstGeom prst="rect">
            <a:avLst/>
          </a:prstGeom>
          <a:solidFill>
            <a:srgbClr val="F8F8F8"/>
          </a:solidFill>
          <a:ln w="198">
            <a:solidFill>
              <a:srgbClr val="CC0000"/>
            </a:solidFill>
            <a:prstDash val="solid"/>
          </a:ln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5168" y="3309342"/>
            <a:ext cx="250031" cy="2571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3208074" y="3331429"/>
            <a:ext cx="3237865" cy="2076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altLang="zh-CN" sz="1350" dirty="0"/>
              <a:t>https://github.com/prormrxcn/8_bit_cpu</a:t>
            </a:r>
            <a:endParaRPr lang="en-US" altLang="zh-CN" sz="1350" dirty="0"/>
          </a:p>
        </p:txBody>
      </p:sp>
      <p:sp>
        <p:nvSpPr>
          <p:cNvPr id="13" name="Text 6"/>
          <p:cNvSpPr/>
          <p:nvPr/>
        </p:nvSpPr>
        <p:spPr>
          <a:xfrm>
            <a:off x="3623863" y="4164806"/>
            <a:ext cx="1896247" cy="5143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Questions?</a:t>
            </a:r>
            <a:endParaRPr lang="en-US" sz="2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20"/>
            <a:ext cx="9144000" cy="54006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Table of Contents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085850" y="885825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5" name="Text 2"/>
          <p:cNvSpPr/>
          <p:nvPr/>
        </p:nvSpPr>
        <p:spPr>
          <a:xfrm>
            <a:off x="1085850" y="88582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1</a:t>
            </a:r>
            <a:endParaRPr lang="en-US" sz="1045" dirty="0"/>
          </a:p>
        </p:txBody>
      </p:sp>
      <p:sp>
        <p:nvSpPr>
          <p:cNvPr id="6" name="Text 3"/>
          <p:cNvSpPr/>
          <p:nvPr/>
        </p:nvSpPr>
        <p:spPr>
          <a:xfrm>
            <a:off x="1514475" y="921544"/>
            <a:ext cx="31401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The </a:t>
            </a:r>
            <a:endParaRPr lang="en-US" sz="1240" dirty="0"/>
          </a:p>
        </p:txBody>
      </p:sp>
      <p:sp>
        <p:nvSpPr>
          <p:cNvPr id="7" name="Text 4"/>
          <p:cNvSpPr/>
          <p:nvPr/>
        </p:nvSpPr>
        <p:spPr>
          <a:xfrm>
            <a:off x="1828493" y="921544"/>
            <a:ext cx="47667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Vision</a:t>
            </a:r>
            <a:endParaRPr lang="en-US" sz="1240" dirty="0"/>
          </a:p>
        </p:txBody>
      </p:sp>
      <p:sp>
        <p:nvSpPr>
          <p:cNvPr id="8" name="Text 5"/>
          <p:cNvSpPr/>
          <p:nvPr/>
        </p:nvSpPr>
        <p:spPr>
          <a:xfrm>
            <a:off x="2305171" y="921544"/>
            <a:ext cx="238512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Why build a CPU from scratch?</a:t>
            </a:r>
            <a:endParaRPr lang="en-US" sz="1240" dirty="0"/>
          </a:p>
        </p:txBody>
      </p:sp>
      <p:sp>
        <p:nvSpPr>
          <p:cNvPr id="9" name="Shape 6"/>
          <p:cNvSpPr/>
          <p:nvPr/>
        </p:nvSpPr>
        <p:spPr>
          <a:xfrm>
            <a:off x="1085850" y="1314450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10" name="Text 7"/>
          <p:cNvSpPr/>
          <p:nvPr/>
        </p:nvSpPr>
        <p:spPr>
          <a:xfrm>
            <a:off x="1085850" y="131445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2</a:t>
            </a:r>
            <a:endParaRPr lang="en-US" sz="1045" dirty="0"/>
          </a:p>
        </p:txBody>
      </p:sp>
      <p:sp>
        <p:nvSpPr>
          <p:cNvPr id="11" name="Text 8"/>
          <p:cNvSpPr/>
          <p:nvPr/>
        </p:nvSpPr>
        <p:spPr>
          <a:xfrm>
            <a:off x="1514475" y="1350169"/>
            <a:ext cx="1764311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Architecture Overview</a:t>
            </a:r>
            <a:endParaRPr lang="en-US" sz="1240" dirty="0"/>
          </a:p>
        </p:txBody>
      </p:sp>
      <p:sp>
        <p:nvSpPr>
          <p:cNvPr id="12" name="Text 9"/>
          <p:cNvSpPr/>
          <p:nvPr/>
        </p:nvSpPr>
        <p:spPr>
          <a:xfrm>
            <a:off x="3278786" y="1350169"/>
            <a:ext cx="2767478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Block diagram and key components</a:t>
            </a:r>
            <a:endParaRPr lang="en-US" sz="1240" dirty="0"/>
          </a:p>
        </p:txBody>
      </p:sp>
      <p:sp>
        <p:nvSpPr>
          <p:cNvPr id="13" name="Shape 10"/>
          <p:cNvSpPr/>
          <p:nvPr/>
        </p:nvSpPr>
        <p:spPr>
          <a:xfrm>
            <a:off x="1085850" y="1743075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14" name="Text 11"/>
          <p:cNvSpPr/>
          <p:nvPr/>
        </p:nvSpPr>
        <p:spPr>
          <a:xfrm>
            <a:off x="1085850" y="174307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3</a:t>
            </a:r>
            <a:endParaRPr lang="en-US" sz="1045" dirty="0"/>
          </a:p>
        </p:txBody>
      </p:sp>
      <p:sp>
        <p:nvSpPr>
          <p:cNvPr id="17" name="Shape 14"/>
          <p:cNvSpPr/>
          <p:nvPr/>
        </p:nvSpPr>
        <p:spPr>
          <a:xfrm>
            <a:off x="1085850" y="2171700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18" name="Text 15"/>
          <p:cNvSpPr/>
          <p:nvPr/>
        </p:nvSpPr>
        <p:spPr>
          <a:xfrm>
            <a:off x="1085850" y="217170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4</a:t>
            </a:r>
            <a:endParaRPr lang="en-US" sz="1045" dirty="0"/>
          </a:p>
        </p:txBody>
      </p:sp>
      <p:sp>
        <p:nvSpPr>
          <p:cNvPr id="19" name="Text 16"/>
          <p:cNvSpPr/>
          <p:nvPr/>
        </p:nvSpPr>
        <p:spPr>
          <a:xfrm>
            <a:off x="1514475" y="1802924"/>
            <a:ext cx="188282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Verilog Implementation</a:t>
            </a:r>
            <a:endParaRPr lang="en-US" sz="1240" dirty="0"/>
          </a:p>
        </p:txBody>
      </p:sp>
      <p:sp>
        <p:nvSpPr>
          <p:cNvPr id="20" name="Text 17"/>
          <p:cNvSpPr/>
          <p:nvPr/>
        </p:nvSpPr>
        <p:spPr>
          <a:xfrm>
            <a:off x="3397300" y="1802924"/>
            <a:ext cx="270351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Code snippets and design patterns</a:t>
            </a:r>
            <a:endParaRPr lang="en-US" sz="1240" dirty="0"/>
          </a:p>
        </p:txBody>
      </p:sp>
      <p:sp>
        <p:nvSpPr>
          <p:cNvPr id="21" name="Shape 18"/>
          <p:cNvSpPr/>
          <p:nvPr/>
        </p:nvSpPr>
        <p:spPr>
          <a:xfrm>
            <a:off x="1085850" y="2600325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22" name="Text 19"/>
          <p:cNvSpPr/>
          <p:nvPr/>
        </p:nvSpPr>
        <p:spPr>
          <a:xfrm>
            <a:off x="1085850" y="260032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5</a:t>
            </a:r>
            <a:endParaRPr lang="en-US" sz="1045" dirty="0"/>
          </a:p>
        </p:txBody>
      </p:sp>
      <p:sp>
        <p:nvSpPr>
          <p:cNvPr id="23" name="Text 20"/>
          <p:cNvSpPr/>
          <p:nvPr/>
        </p:nvSpPr>
        <p:spPr>
          <a:xfrm>
            <a:off x="1514475" y="2231549"/>
            <a:ext cx="1263914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System</a:t>
            </a:r>
            <a:endParaRPr lang="en-US" sz="1240" dirty="0"/>
          </a:p>
        </p:txBody>
      </p:sp>
      <p:sp>
        <p:nvSpPr>
          <p:cNvPr id="24" name="Text 21"/>
          <p:cNvSpPr/>
          <p:nvPr/>
        </p:nvSpPr>
        <p:spPr>
          <a:xfrm>
            <a:off x="2778389" y="2231549"/>
            <a:ext cx="2651196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ROM, RAM, and memory mapping</a:t>
            </a:r>
            <a:endParaRPr lang="en-US" sz="1240" dirty="0"/>
          </a:p>
        </p:txBody>
      </p:sp>
      <p:sp>
        <p:nvSpPr>
          <p:cNvPr id="25" name="Shape 22"/>
          <p:cNvSpPr/>
          <p:nvPr/>
        </p:nvSpPr>
        <p:spPr>
          <a:xfrm>
            <a:off x="1085850" y="3028950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26" name="Text 23"/>
          <p:cNvSpPr/>
          <p:nvPr/>
        </p:nvSpPr>
        <p:spPr>
          <a:xfrm>
            <a:off x="1085850" y="302895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6</a:t>
            </a:r>
            <a:endParaRPr lang="en-US" sz="1045" dirty="0"/>
          </a:p>
        </p:txBody>
      </p:sp>
      <p:sp>
        <p:nvSpPr>
          <p:cNvPr id="27" name="Text 24"/>
          <p:cNvSpPr/>
          <p:nvPr/>
        </p:nvSpPr>
        <p:spPr>
          <a:xfrm>
            <a:off x="1514475" y="2660174"/>
            <a:ext cx="163103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Testing &amp; Debugging</a:t>
            </a:r>
            <a:endParaRPr lang="en-US" sz="1240" dirty="0"/>
          </a:p>
        </p:txBody>
      </p:sp>
      <p:sp>
        <p:nvSpPr>
          <p:cNvPr id="28" name="Text 25"/>
          <p:cNvSpPr/>
          <p:nvPr/>
        </p:nvSpPr>
        <p:spPr>
          <a:xfrm>
            <a:off x="3145510" y="2660174"/>
            <a:ext cx="234142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LED and 7-segment interfaces</a:t>
            </a:r>
            <a:endParaRPr lang="en-US" sz="1240" dirty="0"/>
          </a:p>
        </p:txBody>
      </p:sp>
      <p:sp>
        <p:nvSpPr>
          <p:cNvPr id="29" name="Shape 26"/>
          <p:cNvSpPr/>
          <p:nvPr/>
        </p:nvSpPr>
        <p:spPr>
          <a:xfrm>
            <a:off x="1085850" y="3457575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30" name="Text 27"/>
          <p:cNvSpPr/>
          <p:nvPr/>
        </p:nvSpPr>
        <p:spPr>
          <a:xfrm>
            <a:off x="1085850" y="345757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7</a:t>
            </a:r>
            <a:endParaRPr lang="en-US" sz="1045" dirty="0"/>
          </a:p>
        </p:txBody>
      </p:sp>
      <p:sp>
        <p:nvSpPr>
          <p:cNvPr id="31" name="Text 28"/>
          <p:cNvSpPr/>
          <p:nvPr/>
        </p:nvSpPr>
        <p:spPr>
          <a:xfrm>
            <a:off x="1514475" y="3088799"/>
            <a:ext cx="1702557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Challenges Overcome</a:t>
            </a:r>
            <a:endParaRPr lang="en-US" sz="1240" dirty="0"/>
          </a:p>
        </p:txBody>
      </p:sp>
      <p:sp>
        <p:nvSpPr>
          <p:cNvPr id="32" name="Text 29"/>
          <p:cNvSpPr/>
          <p:nvPr/>
        </p:nvSpPr>
        <p:spPr>
          <a:xfrm>
            <a:off x="3217032" y="3088799"/>
            <a:ext cx="244626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Technical hurdles and solutions</a:t>
            </a:r>
            <a:endParaRPr lang="en-US" sz="1240" dirty="0"/>
          </a:p>
        </p:txBody>
      </p:sp>
      <p:sp>
        <p:nvSpPr>
          <p:cNvPr id="33" name="Shape 30"/>
          <p:cNvSpPr/>
          <p:nvPr/>
        </p:nvSpPr>
        <p:spPr>
          <a:xfrm>
            <a:off x="1085850" y="3886200"/>
            <a:ext cx="285750" cy="285750"/>
          </a:xfrm>
          <a:prstGeom prst="ellipse">
            <a:avLst/>
          </a:prstGeom>
          <a:solidFill>
            <a:srgbClr val="CC0000"/>
          </a:solidFill>
        </p:spPr>
      </p:sp>
      <p:sp>
        <p:nvSpPr>
          <p:cNvPr id="34" name="Text 31"/>
          <p:cNvSpPr/>
          <p:nvPr/>
        </p:nvSpPr>
        <p:spPr>
          <a:xfrm>
            <a:off x="1085850" y="388620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8</a:t>
            </a:r>
            <a:endParaRPr lang="en-US" sz="1045" dirty="0"/>
          </a:p>
        </p:txBody>
      </p:sp>
      <p:sp>
        <p:nvSpPr>
          <p:cNvPr id="39" name="Text 36"/>
          <p:cNvSpPr/>
          <p:nvPr/>
        </p:nvSpPr>
        <p:spPr>
          <a:xfrm>
            <a:off x="1515110" y="3517424"/>
            <a:ext cx="1301000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Lessons Learned</a:t>
            </a:r>
            <a:endParaRPr lang="en-US" sz="1240" dirty="0"/>
          </a:p>
        </p:txBody>
      </p:sp>
      <p:sp>
        <p:nvSpPr>
          <p:cNvPr id="40" name="Text 37"/>
          <p:cNvSpPr/>
          <p:nvPr/>
        </p:nvSpPr>
        <p:spPr>
          <a:xfrm>
            <a:off x="2816110" y="3517424"/>
            <a:ext cx="1502029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Knowledge gained</a:t>
            </a:r>
            <a:endParaRPr lang="en-US" sz="1240" dirty="0"/>
          </a:p>
        </p:txBody>
      </p:sp>
      <p:sp>
        <p:nvSpPr>
          <p:cNvPr id="43" name="Text 40"/>
          <p:cNvSpPr/>
          <p:nvPr/>
        </p:nvSpPr>
        <p:spPr>
          <a:xfrm>
            <a:off x="1501140" y="3905409"/>
            <a:ext cx="1726136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Future Enhancements</a:t>
            </a:r>
            <a:endParaRPr lang="en-US" sz="1240" dirty="0"/>
          </a:p>
        </p:txBody>
      </p:sp>
      <p:sp>
        <p:nvSpPr>
          <p:cNvPr id="44" name="Text 41"/>
          <p:cNvSpPr/>
          <p:nvPr/>
        </p:nvSpPr>
        <p:spPr>
          <a:xfrm>
            <a:off x="3227276" y="3905409"/>
            <a:ext cx="2345355" cy="21431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- Next steps and improvements</a:t>
            </a:r>
            <a:endParaRPr lang="en-US" sz="12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The Vision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14388"/>
            <a:ext cx="4250531" cy="30003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Why build a CPU from scratch?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214313" y="1221581"/>
            <a:ext cx="4250531" cy="10715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Building a CPU from scratch provides hands-on experience with fundamental computer architecture concepts and digital design principles that are often abstract in theory. It bridges the gap between hardware and software, offering a deeper understanding of how computers actually work. </a:t>
            </a:r>
            <a:endParaRPr lang="en-US" sz="1045" dirty="0"/>
          </a:p>
        </p:txBody>
      </p:sp>
      <p:sp>
        <p:nvSpPr>
          <p:cNvPr id="6" name="Text 3"/>
          <p:cNvSpPr/>
          <p:nvPr/>
        </p:nvSpPr>
        <p:spPr>
          <a:xfrm>
            <a:off x="214313" y="2507456"/>
            <a:ext cx="4250531" cy="30003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Learning Objectives</a:t>
            </a:r>
            <a:endParaRPr lang="en-US" sz="157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3043238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2919" y="2923580"/>
            <a:ext cx="1686930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Computer Architecture:</a:t>
            </a:r>
            <a:endParaRPr lang="en-US" sz="1045" dirty="0"/>
          </a:p>
        </p:txBody>
      </p:sp>
      <p:sp>
        <p:nvSpPr>
          <p:cNvPr id="9" name="Text 5"/>
          <p:cNvSpPr/>
          <p:nvPr/>
        </p:nvSpPr>
        <p:spPr>
          <a:xfrm>
            <a:off x="2179848" y="2923580"/>
            <a:ext cx="2280586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Understanding CPU components, </a:t>
            </a:r>
            <a:endParaRPr lang="en-US" sz="1045" dirty="0"/>
          </a:p>
        </p:txBody>
      </p:sp>
      <p:sp>
        <p:nvSpPr>
          <p:cNvPr id="10" name="Text 6"/>
          <p:cNvSpPr/>
          <p:nvPr/>
        </p:nvSpPr>
        <p:spPr>
          <a:xfrm>
            <a:off x="492919" y="3137892"/>
            <a:ext cx="3240974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datapath, control unit, and instruction execution </a:t>
            </a:r>
            <a:endParaRPr lang="en-US" sz="104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3614738"/>
            <a:ext cx="214313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5781" y="3495080"/>
            <a:ext cx="878988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Verilog HDL:</a:t>
            </a:r>
            <a:endParaRPr lang="en-US" sz="1045" dirty="0"/>
          </a:p>
        </p:txBody>
      </p:sp>
      <p:sp>
        <p:nvSpPr>
          <p:cNvPr id="13" name="Text 8"/>
          <p:cNvSpPr/>
          <p:nvPr/>
        </p:nvSpPr>
        <p:spPr>
          <a:xfrm>
            <a:off x="1414769" y="3495080"/>
            <a:ext cx="2855072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Mastering hardware description language </a:t>
            </a:r>
            <a:endParaRPr lang="en-US" sz="1045" dirty="0"/>
          </a:p>
        </p:txBody>
      </p:sp>
      <p:sp>
        <p:nvSpPr>
          <p:cNvPr id="14" name="Text 9"/>
          <p:cNvSpPr/>
          <p:nvPr/>
        </p:nvSpPr>
        <p:spPr>
          <a:xfrm>
            <a:off x="535781" y="3709392"/>
            <a:ext cx="1580917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for digital circuit design </a:t>
            </a:r>
            <a:endParaRPr lang="en-US" sz="1045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4186238"/>
            <a:ext cx="214313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5781" y="4066580"/>
            <a:ext cx="1404193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FPGA Development:</a:t>
            </a:r>
            <a:endParaRPr lang="en-US" sz="1045" dirty="0"/>
          </a:p>
        </p:txBody>
      </p:sp>
      <p:sp>
        <p:nvSpPr>
          <p:cNvPr id="17" name="Text 11"/>
          <p:cNvSpPr/>
          <p:nvPr/>
        </p:nvSpPr>
        <p:spPr>
          <a:xfrm>
            <a:off x="1939975" y="4066580"/>
            <a:ext cx="1972540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Working with programmable </a:t>
            </a:r>
            <a:endParaRPr lang="en-US" sz="1045" dirty="0"/>
          </a:p>
        </p:txBody>
      </p:sp>
      <p:sp>
        <p:nvSpPr>
          <p:cNvPr id="18" name="Text 12"/>
          <p:cNvSpPr/>
          <p:nvPr/>
        </p:nvSpPr>
        <p:spPr>
          <a:xfrm>
            <a:off x="535781" y="4280892"/>
            <a:ext cx="1962969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hardware and synthesis tools </a:t>
            </a:r>
            <a:endParaRPr lang="en-US" sz="1045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4757738"/>
            <a:ext cx="192881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14350" y="4638080"/>
            <a:ext cx="1042150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Digital Design:</a:t>
            </a:r>
            <a:endParaRPr lang="en-US" sz="1045" dirty="0"/>
          </a:p>
        </p:txBody>
      </p:sp>
      <p:sp>
        <p:nvSpPr>
          <p:cNvPr id="21" name="Text 14"/>
          <p:cNvSpPr/>
          <p:nvPr/>
        </p:nvSpPr>
        <p:spPr>
          <a:xfrm>
            <a:off x="1556500" y="4638080"/>
            <a:ext cx="2845808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Applying principles of digital logic, timing, </a:t>
            </a:r>
            <a:endParaRPr lang="en-US" sz="1045" dirty="0"/>
          </a:p>
        </p:txBody>
      </p:sp>
      <p:sp>
        <p:nvSpPr>
          <p:cNvPr id="22" name="Text 15"/>
          <p:cNvSpPr/>
          <p:nvPr/>
        </p:nvSpPr>
        <p:spPr>
          <a:xfrm>
            <a:off x="514350" y="4852392"/>
            <a:ext cx="1717095" cy="19466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and hardware constraints </a:t>
            </a:r>
            <a:endParaRPr lang="en-US" sz="1045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484" y="1171575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Architecture Overview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14388"/>
            <a:ext cx="4250531" cy="7715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The 8-bit CPU architecture follows a classic von Neumann design with separate datapath and control unit components. This modular approach allows for clear separation of concerns and simplified debugging. </a:t>
            </a:r>
            <a:endParaRPr lang="en-US" sz="940" dirty="0"/>
          </a:p>
        </p:txBody>
      </p:sp>
      <p:sp>
        <p:nvSpPr>
          <p:cNvPr id="5" name="Text 2"/>
          <p:cNvSpPr/>
          <p:nvPr/>
        </p:nvSpPr>
        <p:spPr>
          <a:xfrm>
            <a:off x="214313" y="1728788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Key Components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2150269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4344" y="2102048"/>
            <a:ext cx="178713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ALU (Arithmetic Logic Unit):</a:t>
            </a:r>
            <a:endParaRPr lang="en-US" sz="940" dirty="0"/>
          </a:p>
        </p:txBody>
      </p:sp>
      <p:sp>
        <p:nvSpPr>
          <p:cNvPr id="8" name="Text 4"/>
          <p:cNvSpPr/>
          <p:nvPr/>
        </p:nvSpPr>
        <p:spPr>
          <a:xfrm>
            <a:off x="2251481" y="2102048"/>
            <a:ext cx="210536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Performs all arithmetic and logical </a:t>
            </a:r>
            <a:endParaRPr lang="en-US" sz="940" dirty="0"/>
          </a:p>
        </p:txBody>
      </p:sp>
      <p:sp>
        <p:nvSpPr>
          <p:cNvPr id="9" name="Text 5"/>
          <p:cNvSpPr/>
          <p:nvPr/>
        </p:nvSpPr>
        <p:spPr>
          <a:xfrm>
            <a:off x="464344" y="2294930"/>
            <a:ext cx="377019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operations, including addition, subtraction, AND, OR, and XOR. </a:t>
            </a:r>
            <a:endParaRPr lang="en-US" sz="94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643188"/>
            <a:ext cx="12501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46484" y="2594967"/>
            <a:ext cx="63612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Registers:</a:t>
            </a:r>
            <a:endParaRPr lang="en-US" sz="940" dirty="0"/>
          </a:p>
        </p:txBody>
      </p:sp>
      <p:sp>
        <p:nvSpPr>
          <p:cNvPr id="12" name="Text 7"/>
          <p:cNvSpPr/>
          <p:nvPr/>
        </p:nvSpPr>
        <p:spPr>
          <a:xfrm>
            <a:off x="1082613" y="2594967"/>
            <a:ext cx="28694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Fast storage for operands and results. Includes </a:t>
            </a:r>
            <a:endParaRPr lang="en-US" sz="940" dirty="0"/>
          </a:p>
        </p:txBody>
      </p:sp>
      <p:sp>
        <p:nvSpPr>
          <p:cNvPr id="13" name="Text 8"/>
          <p:cNvSpPr/>
          <p:nvPr/>
        </p:nvSpPr>
        <p:spPr>
          <a:xfrm>
            <a:off x="446484" y="2787848"/>
            <a:ext cx="3876796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general-purpose registers and special registers like the Program </a:t>
            </a:r>
            <a:endParaRPr lang="en-US" sz="940" dirty="0"/>
          </a:p>
        </p:txBody>
      </p:sp>
      <p:sp>
        <p:nvSpPr>
          <p:cNvPr id="14" name="Text 9"/>
          <p:cNvSpPr/>
          <p:nvPr/>
        </p:nvSpPr>
        <p:spPr>
          <a:xfrm>
            <a:off x="446484" y="2980730"/>
            <a:ext cx="251993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Counter (PC) and Instruction Register (IR). </a:t>
            </a:r>
            <a:endParaRPr lang="en-US" sz="94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328988"/>
            <a:ext cx="16073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82203" y="3280767"/>
            <a:ext cx="119897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Interface:</a:t>
            </a:r>
            <a:endParaRPr lang="en-US" sz="940" dirty="0"/>
          </a:p>
        </p:txBody>
      </p:sp>
      <p:sp>
        <p:nvSpPr>
          <p:cNvPr id="17" name="Text 11"/>
          <p:cNvSpPr/>
          <p:nvPr/>
        </p:nvSpPr>
        <p:spPr>
          <a:xfrm>
            <a:off x="1681181" y="3280767"/>
            <a:ext cx="273030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Connects the CPU to program ROM and data </a:t>
            </a:r>
            <a:endParaRPr lang="en-US" sz="940" dirty="0"/>
          </a:p>
        </p:txBody>
      </p:sp>
      <p:sp>
        <p:nvSpPr>
          <p:cNvPr id="18" name="Text 12"/>
          <p:cNvSpPr/>
          <p:nvPr/>
        </p:nvSpPr>
        <p:spPr>
          <a:xfrm>
            <a:off x="482203" y="3473648"/>
            <a:ext cx="308174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RAM, handling address decoding and data transfer. </a:t>
            </a:r>
            <a:endParaRPr lang="en-US" sz="94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3821906"/>
            <a:ext cx="178594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00063" y="3773686"/>
            <a:ext cx="82323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Control Unit:</a:t>
            </a:r>
            <a:endParaRPr lang="en-US" sz="940" dirty="0"/>
          </a:p>
        </p:txBody>
      </p:sp>
      <p:sp>
        <p:nvSpPr>
          <p:cNvPr id="21" name="Text 14"/>
          <p:cNvSpPr/>
          <p:nvPr/>
        </p:nvSpPr>
        <p:spPr>
          <a:xfrm>
            <a:off x="1323296" y="3773686"/>
            <a:ext cx="278045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Orchestrates the operation of all components </a:t>
            </a:r>
            <a:endParaRPr lang="en-US" sz="940" dirty="0"/>
          </a:p>
        </p:txBody>
      </p:sp>
      <p:sp>
        <p:nvSpPr>
          <p:cNvPr id="22" name="Text 15"/>
          <p:cNvSpPr/>
          <p:nvPr/>
        </p:nvSpPr>
        <p:spPr>
          <a:xfrm>
            <a:off x="500063" y="3966567"/>
            <a:ext cx="380376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based on the current instruction, generating control signals for </a:t>
            </a:r>
            <a:endParaRPr lang="en-US" sz="940" dirty="0"/>
          </a:p>
        </p:txBody>
      </p:sp>
      <p:sp>
        <p:nvSpPr>
          <p:cNvPr id="23" name="Text 16"/>
          <p:cNvSpPr/>
          <p:nvPr/>
        </p:nvSpPr>
        <p:spPr>
          <a:xfrm>
            <a:off x="500063" y="4159448"/>
            <a:ext cx="81318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the datapath. </a:t>
            </a:r>
            <a:endParaRPr lang="en-US" sz="940" dirty="0"/>
          </a:p>
        </p:txBody>
      </p:sp>
      <p:sp>
        <p:nvSpPr>
          <p:cNvPr id="24" name="Text 17"/>
          <p:cNvSpPr/>
          <p:nvPr/>
        </p:nvSpPr>
        <p:spPr>
          <a:xfrm>
            <a:off x="214313" y="4486275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Execution Flow</a:t>
            </a:r>
            <a:endParaRPr lang="en-US" sz="1350" dirty="0"/>
          </a:p>
        </p:txBody>
      </p:sp>
      <p:sp>
        <p:nvSpPr>
          <p:cNvPr id="25" name="Text 18"/>
          <p:cNvSpPr/>
          <p:nvPr/>
        </p:nvSpPr>
        <p:spPr>
          <a:xfrm>
            <a:off x="213678" y="4817031"/>
            <a:ext cx="4250531" cy="4324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Instructions are fetched from memory, decoded by the control unit, and executed throug`h the datapath. The datapath routes data between registers, memory, and the ALU according to control signals. </a:t>
            </a:r>
            <a:endParaRPr lang="en-US" sz="94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891" y="992981"/>
            <a:ext cx="3929063" cy="3929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Instruction Set Architecture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814388"/>
            <a:ext cx="4286250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16 Instructions Table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17884" y="1178719"/>
            <a:ext cx="1026189" cy="289322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6" name="Text 3"/>
          <p:cNvSpPr/>
          <p:nvPr/>
        </p:nvSpPr>
        <p:spPr>
          <a:xfrm>
            <a:off x="217884" y="1178719"/>
            <a:ext cx="1026189" cy="289322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Opcode (Hex)</a:t>
            </a:r>
            <a:endParaRPr lang="en-US" sz="835" dirty="0"/>
          </a:p>
        </p:txBody>
      </p:sp>
      <p:sp>
        <p:nvSpPr>
          <p:cNvPr id="7" name="Shape 4"/>
          <p:cNvSpPr/>
          <p:nvPr/>
        </p:nvSpPr>
        <p:spPr>
          <a:xfrm>
            <a:off x="1244073" y="1178719"/>
            <a:ext cx="889034" cy="289322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8" name="Text 5"/>
          <p:cNvSpPr/>
          <p:nvPr/>
        </p:nvSpPr>
        <p:spPr>
          <a:xfrm>
            <a:off x="1244073" y="1178719"/>
            <a:ext cx="889034" cy="289322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Instruction</a:t>
            </a:r>
            <a:endParaRPr lang="en-US" sz="835" dirty="0"/>
          </a:p>
        </p:txBody>
      </p:sp>
      <p:sp>
        <p:nvSpPr>
          <p:cNvPr id="9" name="Shape 6"/>
          <p:cNvSpPr/>
          <p:nvPr/>
        </p:nvSpPr>
        <p:spPr>
          <a:xfrm>
            <a:off x="2133107" y="1178719"/>
            <a:ext cx="2363884" cy="289322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10" name="Text 7"/>
          <p:cNvSpPr/>
          <p:nvPr/>
        </p:nvSpPr>
        <p:spPr>
          <a:xfrm>
            <a:off x="2133107" y="1178719"/>
            <a:ext cx="2363884" cy="289322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Description</a:t>
            </a:r>
            <a:endParaRPr lang="en-US" sz="835" dirty="0"/>
          </a:p>
        </p:txBody>
      </p:sp>
      <p:sp>
        <p:nvSpPr>
          <p:cNvPr id="11" name="Text 8"/>
          <p:cNvSpPr/>
          <p:nvPr/>
        </p:nvSpPr>
        <p:spPr>
          <a:xfrm>
            <a:off x="217884" y="1468041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0x0</a:t>
            </a:r>
            <a:endParaRPr lang="en-US" sz="835" dirty="0"/>
          </a:p>
        </p:txBody>
      </p:sp>
      <p:sp>
        <p:nvSpPr>
          <p:cNvPr id="12" name="Text 9"/>
          <p:cNvSpPr/>
          <p:nvPr/>
        </p:nvSpPr>
        <p:spPr>
          <a:xfrm>
            <a:off x="1244073" y="1468041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NOP</a:t>
            </a:r>
            <a:endParaRPr lang="en-US" sz="835" dirty="0"/>
          </a:p>
        </p:txBody>
      </p:sp>
      <p:sp>
        <p:nvSpPr>
          <p:cNvPr id="13" name="Text 10"/>
          <p:cNvSpPr/>
          <p:nvPr/>
        </p:nvSpPr>
        <p:spPr>
          <a:xfrm>
            <a:off x="2133107" y="1468041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No operation</a:t>
            </a:r>
            <a:endParaRPr lang="en-US" sz="835" dirty="0"/>
          </a:p>
        </p:txBody>
      </p:sp>
      <p:sp>
        <p:nvSpPr>
          <p:cNvPr id="14" name="Shape 11"/>
          <p:cNvSpPr/>
          <p:nvPr/>
        </p:nvSpPr>
        <p:spPr>
          <a:xfrm>
            <a:off x="217884" y="1760934"/>
            <a:ext cx="4279106" cy="292894"/>
          </a:xfrm>
          <a:prstGeom prst="rect">
            <a:avLst/>
          </a:prstGeom>
          <a:solidFill>
            <a:srgbClr val="F9F9F9"/>
          </a:solidFill>
        </p:spPr>
      </p:sp>
      <p:sp>
        <p:nvSpPr>
          <p:cNvPr id="15" name="Text 12"/>
          <p:cNvSpPr/>
          <p:nvPr/>
        </p:nvSpPr>
        <p:spPr>
          <a:xfrm>
            <a:off x="217884" y="1760934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0x1</a:t>
            </a:r>
            <a:endParaRPr lang="en-US" sz="835" dirty="0"/>
          </a:p>
        </p:txBody>
      </p:sp>
      <p:sp>
        <p:nvSpPr>
          <p:cNvPr id="16" name="Text 13"/>
          <p:cNvSpPr/>
          <p:nvPr/>
        </p:nvSpPr>
        <p:spPr>
          <a:xfrm>
            <a:off x="1244073" y="1760934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</a:t>
            </a:r>
            <a:endParaRPr lang="en-US" sz="835" dirty="0"/>
          </a:p>
        </p:txBody>
      </p:sp>
      <p:sp>
        <p:nvSpPr>
          <p:cNvPr id="17" name="Text 14"/>
          <p:cNvSpPr/>
          <p:nvPr/>
        </p:nvSpPr>
        <p:spPr>
          <a:xfrm>
            <a:off x="2133107" y="1760934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 register to accumulator</a:t>
            </a:r>
            <a:endParaRPr lang="en-US" sz="835" dirty="0"/>
          </a:p>
        </p:txBody>
      </p:sp>
      <p:sp>
        <p:nvSpPr>
          <p:cNvPr id="18" name="Text 15"/>
          <p:cNvSpPr/>
          <p:nvPr/>
        </p:nvSpPr>
        <p:spPr>
          <a:xfrm>
            <a:off x="217884" y="2053828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0x2</a:t>
            </a:r>
            <a:endParaRPr lang="en-US" sz="835" dirty="0"/>
          </a:p>
        </p:txBody>
      </p:sp>
      <p:sp>
        <p:nvSpPr>
          <p:cNvPr id="19" name="Text 16"/>
          <p:cNvSpPr/>
          <p:nvPr/>
        </p:nvSpPr>
        <p:spPr>
          <a:xfrm>
            <a:off x="1244073" y="2053828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SUB</a:t>
            </a:r>
            <a:endParaRPr lang="en-US" sz="835" dirty="0"/>
          </a:p>
        </p:txBody>
      </p:sp>
      <p:sp>
        <p:nvSpPr>
          <p:cNvPr id="20" name="Text 17"/>
          <p:cNvSpPr/>
          <p:nvPr/>
        </p:nvSpPr>
        <p:spPr>
          <a:xfrm>
            <a:off x="2133107" y="2053828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Subtract register from accumulator</a:t>
            </a:r>
            <a:endParaRPr lang="en-US" sz="835" dirty="0"/>
          </a:p>
        </p:txBody>
      </p:sp>
      <p:sp>
        <p:nvSpPr>
          <p:cNvPr id="21" name="Shape 18"/>
          <p:cNvSpPr/>
          <p:nvPr/>
        </p:nvSpPr>
        <p:spPr>
          <a:xfrm>
            <a:off x="217884" y="2346722"/>
            <a:ext cx="4279106" cy="292894"/>
          </a:xfrm>
          <a:prstGeom prst="rect">
            <a:avLst/>
          </a:prstGeom>
          <a:solidFill>
            <a:srgbClr val="F9F9F9"/>
          </a:solidFill>
        </p:spPr>
      </p:sp>
      <p:sp>
        <p:nvSpPr>
          <p:cNvPr id="22" name="Text 19"/>
          <p:cNvSpPr/>
          <p:nvPr/>
        </p:nvSpPr>
        <p:spPr>
          <a:xfrm>
            <a:off x="217884" y="2346722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0x3</a:t>
            </a:r>
            <a:endParaRPr lang="en-US" sz="835" dirty="0"/>
          </a:p>
        </p:txBody>
      </p:sp>
      <p:sp>
        <p:nvSpPr>
          <p:cNvPr id="23" name="Text 20"/>
          <p:cNvSpPr/>
          <p:nvPr/>
        </p:nvSpPr>
        <p:spPr>
          <a:xfrm>
            <a:off x="1244073" y="2346722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AND</a:t>
            </a:r>
            <a:endParaRPr lang="en-US" sz="835" dirty="0"/>
          </a:p>
        </p:txBody>
      </p:sp>
      <p:sp>
        <p:nvSpPr>
          <p:cNvPr id="24" name="Text 21"/>
          <p:cNvSpPr/>
          <p:nvPr/>
        </p:nvSpPr>
        <p:spPr>
          <a:xfrm>
            <a:off x="2133107" y="2346722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Logical AND with accumulator</a:t>
            </a:r>
            <a:endParaRPr lang="en-US" sz="835" dirty="0"/>
          </a:p>
        </p:txBody>
      </p:sp>
      <p:sp>
        <p:nvSpPr>
          <p:cNvPr id="25" name="Text 22"/>
          <p:cNvSpPr/>
          <p:nvPr/>
        </p:nvSpPr>
        <p:spPr>
          <a:xfrm>
            <a:off x="217884" y="2639616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0x4</a:t>
            </a:r>
            <a:endParaRPr lang="en-US" sz="835" dirty="0"/>
          </a:p>
        </p:txBody>
      </p:sp>
      <p:sp>
        <p:nvSpPr>
          <p:cNvPr id="26" name="Text 23"/>
          <p:cNvSpPr/>
          <p:nvPr/>
        </p:nvSpPr>
        <p:spPr>
          <a:xfrm>
            <a:off x="1244073" y="2639616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OR</a:t>
            </a:r>
            <a:endParaRPr lang="en-US" sz="835" dirty="0"/>
          </a:p>
        </p:txBody>
      </p:sp>
      <p:sp>
        <p:nvSpPr>
          <p:cNvPr id="27" name="Text 24"/>
          <p:cNvSpPr/>
          <p:nvPr/>
        </p:nvSpPr>
        <p:spPr>
          <a:xfrm>
            <a:off x="2133107" y="2639616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Logical OR with accumulator</a:t>
            </a:r>
            <a:endParaRPr lang="en-US" sz="835" dirty="0"/>
          </a:p>
        </p:txBody>
      </p:sp>
      <p:sp>
        <p:nvSpPr>
          <p:cNvPr id="28" name="Shape 25"/>
          <p:cNvSpPr/>
          <p:nvPr/>
        </p:nvSpPr>
        <p:spPr>
          <a:xfrm>
            <a:off x="217884" y="2932509"/>
            <a:ext cx="4279106" cy="292894"/>
          </a:xfrm>
          <a:prstGeom prst="rect">
            <a:avLst/>
          </a:prstGeom>
          <a:solidFill>
            <a:srgbClr val="F9F9F9"/>
          </a:solidFill>
        </p:spPr>
      </p:sp>
      <p:sp>
        <p:nvSpPr>
          <p:cNvPr id="29" name="Text 26"/>
          <p:cNvSpPr/>
          <p:nvPr/>
        </p:nvSpPr>
        <p:spPr>
          <a:xfrm>
            <a:off x="217884" y="2932509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0x5</a:t>
            </a:r>
            <a:endParaRPr lang="en-US" sz="835" dirty="0"/>
          </a:p>
        </p:txBody>
      </p:sp>
      <p:sp>
        <p:nvSpPr>
          <p:cNvPr id="30" name="Text 27"/>
          <p:cNvSpPr/>
          <p:nvPr/>
        </p:nvSpPr>
        <p:spPr>
          <a:xfrm>
            <a:off x="1244073" y="2932509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XOR</a:t>
            </a:r>
            <a:endParaRPr lang="en-US" sz="835" dirty="0"/>
          </a:p>
        </p:txBody>
      </p:sp>
      <p:sp>
        <p:nvSpPr>
          <p:cNvPr id="31" name="Text 28"/>
          <p:cNvSpPr/>
          <p:nvPr/>
        </p:nvSpPr>
        <p:spPr>
          <a:xfrm>
            <a:off x="2133107" y="2932509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Logical XOR with accumulator</a:t>
            </a:r>
            <a:endParaRPr lang="en-US" sz="835" dirty="0"/>
          </a:p>
        </p:txBody>
      </p:sp>
      <p:sp>
        <p:nvSpPr>
          <p:cNvPr id="32" name="Text 29"/>
          <p:cNvSpPr/>
          <p:nvPr/>
        </p:nvSpPr>
        <p:spPr>
          <a:xfrm>
            <a:off x="217884" y="3225403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0x6</a:t>
            </a:r>
            <a:endParaRPr lang="en-US" sz="835" dirty="0"/>
          </a:p>
        </p:txBody>
      </p:sp>
      <p:sp>
        <p:nvSpPr>
          <p:cNvPr id="33" name="Text 30"/>
          <p:cNvSpPr/>
          <p:nvPr/>
        </p:nvSpPr>
        <p:spPr>
          <a:xfrm>
            <a:off x="1244073" y="3225403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LOAD</a:t>
            </a:r>
            <a:endParaRPr lang="en-US" sz="835" dirty="0"/>
          </a:p>
        </p:txBody>
      </p:sp>
      <p:sp>
        <p:nvSpPr>
          <p:cNvPr id="34" name="Text 31"/>
          <p:cNvSpPr/>
          <p:nvPr/>
        </p:nvSpPr>
        <p:spPr>
          <a:xfrm>
            <a:off x="2133107" y="3225403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Load from memory to accumulator</a:t>
            </a:r>
            <a:endParaRPr lang="en-US" sz="835" dirty="0"/>
          </a:p>
        </p:txBody>
      </p:sp>
      <p:sp>
        <p:nvSpPr>
          <p:cNvPr id="35" name="Shape 32"/>
          <p:cNvSpPr/>
          <p:nvPr/>
        </p:nvSpPr>
        <p:spPr>
          <a:xfrm>
            <a:off x="217884" y="3518297"/>
            <a:ext cx="4279106" cy="292894"/>
          </a:xfrm>
          <a:prstGeom prst="rect">
            <a:avLst/>
          </a:prstGeom>
          <a:solidFill>
            <a:srgbClr val="F9F9F9"/>
          </a:solidFill>
        </p:spPr>
      </p:sp>
      <p:sp>
        <p:nvSpPr>
          <p:cNvPr id="36" name="Text 33"/>
          <p:cNvSpPr/>
          <p:nvPr/>
        </p:nvSpPr>
        <p:spPr>
          <a:xfrm>
            <a:off x="217884" y="3518297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0x7</a:t>
            </a:r>
            <a:endParaRPr lang="en-US" sz="835" dirty="0"/>
          </a:p>
        </p:txBody>
      </p:sp>
      <p:sp>
        <p:nvSpPr>
          <p:cNvPr id="37" name="Text 34"/>
          <p:cNvSpPr/>
          <p:nvPr/>
        </p:nvSpPr>
        <p:spPr>
          <a:xfrm>
            <a:off x="1244073" y="3518297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STORE</a:t>
            </a:r>
            <a:endParaRPr lang="en-US" sz="835" dirty="0"/>
          </a:p>
        </p:txBody>
      </p:sp>
      <p:sp>
        <p:nvSpPr>
          <p:cNvPr id="38" name="Text 35"/>
          <p:cNvSpPr/>
          <p:nvPr/>
        </p:nvSpPr>
        <p:spPr>
          <a:xfrm>
            <a:off x="2133107" y="3518297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Store accumulator to memory</a:t>
            </a:r>
            <a:endParaRPr lang="en-US" sz="835" dirty="0"/>
          </a:p>
        </p:txBody>
      </p:sp>
      <p:sp>
        <p:nvSpPr>
          <p:cNvPr id="39" name="Text 36"/>
          <p:cNvSpPr/>
          <p:nvPr/>
        </p:nvSpPr>
        <p:spPr>
          <a:xfrm>
            <a:off x="217884" y="3811191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0x8</a:t>
            </a:r>
            <a:endParaRPr lang="en-US" sz="835" dirty="0"/>
          </a:p>
        </p:txBody>
      </p:sp>
      <p:sp>
        <p:nvSpPr>
          <p:cNvPr id="40" name="Text 37"/>
          <p:cNvSpPr/>
          <p:nvPr/>
        </p:nvSpPr>
        <p:spPr>
          <a:xfrm>
            <a:off x="1244073" y="3811191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JMP</a:t>
            </a:r>
            <a:endParaRPr lang="en-US" sz="835" dirty="0"/>
          </a:p>
        </p:txBody>
      </p:sp>
      <p:sp>
        <p:nvSpPr>
          <p:cNvPr id="41" name="Text 38"/>
          <p:cNvSpPr/>
          <p:nvPr/>
        </p:nvSpPr>
        <p:spPr>
          <a:xfrm>
            <a:off x="2133107" y="3811191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Jump to address</a:t>
            </a:r>
            <a:endParaRPr lang="en-US" sz="835" dirty="0"/>
          </a:p>
        </p:txBody>
      </p:sp>
      <p:sp>
        <p:nvSpPr>
          <p:cNvPr id="42" name="Shape 39"/>
          <p:cNvSpPr/>
          <p:nvPr/>
        </p:nvSpPr>
        <p:spPr>
          <a:xfrm>
            <a:off x="217884" y="4104084"/>
            <a:ext cx="4279106" cy="292894"/>
          </a:xfrm>
          <a:prstGeom prst="rect">
            <a:avLst/>
          </a:prstGeom>
          <a:solidFill>
            <a:srgbClr val="F9F9F9"/>
          </a:solidFill>
        </p:spPr>
      </p:sp>
      <p:sp>
        <p:nvSpPr>
          <p:cNvPr id="43" name="Text 40"/>
          <p:cNvSpPr/>
          <p:nvPr/>
        </p:nvSpPr>
        <p:spPr>
          <a:xfrm>
            <a:off x="217884" y="4104084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0x9</a:t>
            </a:r>
            <a:endParaRPr lang="en-US" sz="835" dirty="0"/>
          </a:p>
        </p:txBody>
      </p:sp>
      <p:sp>
        <p:nvSpPr>
          <p:cNvPr id="44" name="Text 41"/>
          <p:cNvSpPr/>
          <p:nvPr/>
        </p:nvSpPr>
        <p:spPr>
          <a:xfrm>
            <a:off x="1244073" y="4104084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JZ</a:t>
            </a:r>
            <a:endParaRPr lang="en-US" sz="835" dirty="0"/>
          </a:p>
        </p:txBody>
      </p:sp>
      <p:sp>
        <p:nvSpPr>
          <p:cNvPr id="45" name="Text 42"/>
          <p:cNvSpPr/>
          <p:nvPr/>
        </p:nvSpPr>
        <p:spPr>
          <a:xfrm>
            <a:off x="2133107" y="4104084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Jump if zero</a:t>
            </a:r>
            <a:endParaRPr lang="en-US" sz="835" dirty="0"/>
          </a:p>
        </p:txBody>
      </p:sp>
      <p:sp>
        <p:nvSpPr>
          <p:cNvPr id="46" name="Text 43"/>
          <p:cNvSpPr/>
          <p:nvPr/>
        </p:nvSpPr>
        <p:spPr>
          <a:xfrm>
            <a:off x="217884" y="4396978"/>
            <a:ext cx="1026189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0xA</a:t>
            </a:r>
            <a:endParaRPr lang="en-US" sz="835" dirty="0"/>
          </a:p>
        </p:txBody>
      </p:sp>
      <p:sp>
        <p:nvSpPr>
          <p:cNvPr id="47" name="Text 44"/>
          <p:cNvSpPr/>
          <p:nvPr/>
        </p:nvSpPr>
        <p:spPr>
          <a:xfrm>
            <a:off x="1244073" y="4396978"/>
            <a:ext cx="88903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JNZ</a:t>
            </a:r>
            <a:endParaRPr lang="en-US" sz="835" dirty="0"/>
          </a:p>
        </p:txBody>
      </p:sp>
      <p:sp>
        <p:nvSpPr>
          <p:cNvPr id="48" name="Text 45"/>
          <p:cNvSpPr/>
          <p:nvPr/>
        </p:nvSpPr>
        <p:spPr>
          <a:xfrm>
            <a:off x="2133107" y="4396978"/>
            <a:ext cx="2363884" cy="292894"/>
          </a:xfrm>
          <a:prstGeom prst="rect">
            <a:avLst/>
          </a:prstGeom>
          <a:noFill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Jump if not zero</a:t>
            </a:r>
            <a:endParaRPr lang="en-US" sz="835" dirty="0"/>
          </a:p>
        </p:txBody>
      </p:sp>
      <p:sp>
        <p:nvSpPr>
          <p:cNvPr id="49" name="Text 46"/>
          <p:cNvSpPr/>
          <p:nvPr/>
        </p:nvSpPr>
        <p:spPr>
          <a:xfrm>
            <a:off x="4643438" y="814388"/>
            <a:ext cx="4286250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Opcode Format</a:t>
            </a:r>
            <a:endParaRPr lang="en-US" sz="1350" dirty="0"/>
          </a:p>
        </p:txBody>
      </p:sp>
      <p:sp>
        <p:nvSpPr>
          <p:cNvPr id="50" name="Shape 47"/>
          <p:cNvSpPr/>
          <p:nvPr/>
        </p:nvSpPr>
        <p:spPr>
          <a:xfrm>
            <a:off x="4643438" y="1178719"/>
            <a:ext cx="1071563" cy="328613"/>
          </a:xfrm>
          <a:prstGeom prst="rect">
            <a:avLst/>
          </a:prstGeom>
          <a:solidFill>
            <a:srgbClr val="CC0000"/>
          </a:solidFill>
          <a:ln w="99">
            <a:solidFill>
              <a:srgbClr val="CC0000"/>
            </a:solidFill>
            <a:prstDash val="solid"/>
          </a:ln>
        </p:spPr>
      </p:sp>
      <p:sp>
        <p:nvSpPr>
          <p:cNvPr id="51" name="Text 48"/>
          <p:cNvSpPr/>
          <p:nvPr/>
        </p:nvSpPr>
        <p:spPr>
          <a:xfrm>
            <a:off x="4643438" y="1178719"/>
            <a:ext cx="1071563" cy="328613"/>
          </a:xfrm>
          <a:prstGeom prst="rect">
            <a:avLst/>
          </a:prstGeom>
          <a:noFill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5" b="1" dirty="0">
                <a:solidFill>
                  <a:srgbClr val="FFFFFF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4-bit Opcode</a:t>
            </a:r>
            <a:endParaRPr lang="en-US" sz="835" dirty="0"/>
          </a:p>
        </p:txBody>
      </p:sp>
      <p:sp>
        <p:nvSpPr>
          <p:cNvPr id="52" name="Shape 49"/>
          <p:cNvSpPr/>
          <p:nvPr/>
        </p:nvSpPr>
        <p:spPr>
          <a:xfrm>
            <a:off x="5715000" y="1178719"/>
            <a:ext cx="1071563" cy="328613"/>
          </a:xfrm>
          <a:prstGeom prst="rect">
            <a:avLst/>
          </a:prstGeom>
          <a:solidFill>
            <a:srgbClr val="FFEEEE"/>
          </a:solidFill>
          <a:ln w="99">
            <a:solidFill>
              <a:srgbClr val="CC0000"/>
            </a:solidFill>
            <a:prstDash val="solid"/>
          </a:ln>
        </p:spPr>
      </p:sp>
      <p:sp>
        <p:nvSpPr>
          <p:cNvPr id="53" name="Text 50"/>
          <p:cNvSpPr/>
          <p:nvPr/>
        </p:nvSpPr>
        <p:spPr>
          <a:xfrm>
            <a:off x="5715000" y="1178719"/>
            <a:ext cx="1071563" cy="328613"/>
          </a:xfrm>
          <a:prstGeom prst="rect">
            <a:avLst/>
          </a:prstGeom>
          <a:noFill/>
        </p:spPr>
        <p:txBody>
          <a:bodyPr wrap="square" lIns="85090" tIns="85090" rIns="85090" bIns="85090" rtlCol="0" anchor="ctr">
            <a:spAutoFit/>
          </a:bodyPr>
          <a:lstStyle/>
          <a:p>
            <a:pPr marL="0" indent="0" algn="ctr">
              <a:buNone/>
            </a:pPr>
            <a:r>
              <a:rPr lang="en-US" sz="835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4-bit Operand</a:t>
            </a:r>
            <a:endParaRPr lang="en-US" sz="835" dirty="0"/>
          </a:p>
        </p:txBody>
      </p:sp>
      <p:sp>
        <p:nvSpPr>
          <p:cNvPr id="54" name="Text 51"/>
          <p:cNvSpPr/>
          <p:nvPr/>
        </p:nvSpPr>
        <p:spPr>
          <a:xfrm>
            <a:off x="4643438" y="1600200"/>
            <a:ext cx="4286250" cy="5786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Each instruction is 8 bits wide, with the upper 4 bits representing the operation code (opcode) and the lower 4 bits representing the operand or address. </a:t>
            </a:r>
            <a:endParaRPr lang="en-US" sz="940" dirty="0"/>
          </a:p>
        </p:txBody>
      </p:sp>
      <p:pic>
        <p:nvPicPr>
          <p:cNvPr id="5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219" y="2053749"/>
            <a:ext cx="3214688" cy="3214688"/>
          </a:xfrm>
          <a:prstGeom prst="rect">
            <a:avLst/>
          </a:prstGeom>
        </p:spPr>
      </p:pic>
      <p:sp>
        <p:nvSpPr>
          <p:cNvPr id="56" name="Text 52"/>
          <p:cNvSpPr/>
          <p:nvPr/>
        </p:nvSpPr>
        <p:spPr>
          <a:xfrm>
            <a:off x="4643438" y="5679281"/>
            <a:ext cx="4286250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Instruction Examples</a:t>
            </a:r>
            <a:endParaRPr lang="en-US" sz="1350" dirty="0"/>
          </a:p>
        </p:txBody>
      </p:sp>
      <p:pic>
        <p:nvPicPr>
          <p:cNvPr id="5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6079331"/>
            <a:ext cx="142875" cy="142875"/>
          </a:xfrm>
          <a:prstGeom prst="rect">
            <a:avLst/>
          </a:prstGeom>
        </p:spPr>
      </p:pic>
      <p:sp>
        <p:nvSpPr>
          <p:cNvPr id="58" name="Text 53"/>
          <p:cNvSpPr/>
          <p:nvPr/>
        </p:nvSpPr>
        <p:spPr>
          <a:xfrm>
            <a:off x="4857750" y="6063258"/>
            <a:ext cx="47090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 R2</a:t>
            </a:r>
            <a:endParaRPr lang="en-US" sz="940" dirty="0"/>
          </a:p>
        </p:txBody>
      </p:sp>
      <p:sp>
        <p:nvSpPr>
          <p:cNvPr id="59" name="Text 54"/>
          <p:cNvSpPr/>
          <p:nvPr/>
        </p:nvSpPr>
        <p:spPr>
          <a:xfrm>
            <a:off x="5328651" y="6063258"/>
            <a:ext cx="276516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0x12 - Add value in register 2 to accumulator </a:t>
            </a:r>
            <a:endParaRPr lang="en-US" sz="940" dirty="0"/>
          </a:p>
        </p:txBody>
      </p:sp>
      <p:pic>
        <p:nvPicPr>
          <p:cNvPr id="6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6450806"/>
            <a:ext cx="142875" cy="142875"/>
          </a:xfrm>
          <a:prstGeom prst="rect">
            <a:avLst/>
          </a:prstGeom>
        </p:spPr>
      </p:pic>
      <p:sp>
        <p:nvSpPr>
          <p:cNvPr id="61" name="Text 55"/>
          <p:cNvSpPr/>
          <p:nvPr/>
        </p:nvSpPr>
        <p:spPr>
          <a:xfrm>
            <a:off x="4857750" y="6338292"/>
            <a:ext cx="60861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LOAD 0x5</a:t>
            </a:r>
            <a:endParaRPr lang="en-US" sz="940" dirty="0"/>
          </a:p>
        </p:txBody>
      </p:sp>
      <p:sp>
        <p:nvSpPr>
          <p:cNvPr id="62" name="Text 56"/>
          <p:cNvSpPr/>
          <p:nvPr/>
        </p:nvSpPr>
        <p:spPr>
          <a:xfrm>
            <a:off x="5466364" y="6338292"/>
            <a:ext cx="276105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0x65 - Load value from memory address 5 to </a:t>
            </a:r>
            <a:endParaRPr lang="en-US" sz="940" dirty="0"/>
          </a:p>
        </p:txBody>
      </p:sp>
      <p:sp>
        <p:nvSpPr>
          <p:cNvPr id="63" name="Text 57"/>
          <p:cNvSpPr/>
          <p:nvPr/>
        </p:nvSpPr>
        <p:spPr>
          <a:xfrm>
            <a:off x="4857750" y="6531173"/>
            <a:ext cx="75740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accumulator </a:t>
            </a:r>
            <a:endParaRPr lang="en-US" sz="940" dirty="0"/>
          </a:p>
        </p:txBody>
      </p:sp>
      <p:pic>
        <p:nvPicPr>
          <p:cNvPr id="6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6822281"/>
            <a:ext cx="125016" cy="142875"/>
          </a:xfrm>
          <a:prstGeom prst="rect">
            <a:avLst/>
          </a:prstGeom>
        </p:spPr>
      </p:pic>
      <p:sp>
        <p:nvSpPr>
          <p:cNvPr id="65" name="Text 58"/>
          <p:cNvSpPr/>
          <p:nvPr/>
        </p:nvSpPr>
        <p:spPr>
          <a:xfrm>
            <a:off x="4839891" y="6806208"/>
            <a:ext cx="49649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JMP 0xF</a:t>
            </a:r>
            <a:endParaRPr lang="en-US" sz="940" dirty="0"/>
          </a:p>
        </p:txBody>
      </p:sp>
      <p:sp>
        <p:nvSpPr>
          <p:cNvPr id="66" name="Text 59"/>
          <p:cNvSpPr/>
          <p:nvPr/>
        </p:nvSpPr>
        <p:spPr>
          <a:xfrm>
            <a:off x="5336381" y="6806208"/>
            <a:ext cx="293309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0x8F - Jump to address 0xF in program memory </a:t>
            </a:r>
            <a:endParaRPr lang="en-US" sz="9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System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957263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ROM for Program Storage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343025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4344" y="1294805"/>
            <a:ext cx="131352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Non-volatile storage</a:t>
            </a:r>
            <a:endParaRPr lang="en-US" sz="940" dirty="0"/>
          </a:p>
        </p:txBody>
      </p:sp>
      <p:sp>
        <p:nvSpPr>
          <p:cNvPr id="7" name="Text 3"/>
          <p:cNvSpPr/>
          <p:nvPr/>
        </p:nvSpPr>
        <p:spPr>
          <a:xfrm>
            <a:off x="1777873" y="1294805"/>
            <a:ext cx="216452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for instruction code, preserving the </a:t>
            </a:r>
            <a:endParaRPr lang="en-US" sz="940" dirty="0"/>
          </a:p>
        </p:txBody>
      </p:sp>
      <p:sp>
        <p:nvSpPr>
          <p:cNvPr id="8" name="Text 4"/>
          <p:cNvSpPr/>
          <p:nvPr/>
        </p:nvSpPr>
        <p:spPr>
          <a:xfrm>
            <a:off x="464344" y="1487686"/>
            <a:ext cx="195839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program even when power is off </a:t>
            </a:r>
            <a:endParaRPr lang="en-US" sz="9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835944"/>
            <a:ext cx="17859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3" y="1787723"/>
            <a:ext cx="161289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Stores 8-bit instructions in </a:t>
            </a:r>
            <a:endParaRPr lang="en-US" sz="940" dirty="0"/>
          </a:p>
        </p:txBody>
      </p:sp>
      <p:sp>
        <p:nvSpPr>
          <p:cNvPr id="11" name="Text 6"/>
          <p:cNvSpPr/>
          <p:nvPr/>
        </p:nvSpPr>
        <p:spPr>
          <a:xfrm>
            <a:off x="2112959" y="1787723"/>
            <a:ext cx="179045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4-bit opcode + 4-bit operand</a:t>
            </a:r>
            <a:endParaRPr lang="en-US" sz="940" dirty="0"/>
          </a:p>
        </p:txBody>
      </p:sp>
      <p:sp>
        <p:nvSpPr>
          <p:cNvPr id="12" name="Text 7"/>
          <p:cNvSpPr/>
          <p:nvPr/>
        </p:nvSpPr>
        <p:spPr>
          <a:xfrm>
            <a:off x="3903418" y="1787723"/>
            <a:ext cx="44737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format </a:t>
            </a:r>
            <a:endParaRPr lang="en-US" sz="940" dirty="0"/>
          </a:p>
        </p:txBody>
      </p:sp>
      <p:sp>
        <p:nvSpPr>
          <p:cNvPr id="13" name="Text 8"/>
          <p:cNvSpPr/>
          <p:nvPr/>
        </p:nvSpPr>
        <p:spPr>
          <a:xfrm>
            <a:off x="214313" y="2157413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RAM for Data Storage</a:t>
            </a:r>
            <a:endParaRPr lang="en-US" sz="13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2543175"/>
            <a:ext cx="160734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82203" y="2494955"/>
            <a:ext cx="10113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Volatile storage</a:t>
            </a:r>
            <a:endParaRPr lang="en-US" sz="940" dirty="0"/>
          </a:p>
        </p:txBody>
      </p:sp>
      <p:sp>
        <p:nvSpPr>
          <p:cNvPr id="16" name="Text 10"/>
          <p:cNvSpPr/>
          <p:nvPr/>
        </p:nvSpPr>
        <p:spPr>
          <a:xfrm>
            <a:off x="1493546" y="2494955"/>
            <a:ext cx="274548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for runtime data, variables, and computation </a:t>
            </a:r>
            <a:endParaRPr lang="en-US" sz="940" dirty="0"/>
          </a:p>
        </p:txBody>
      </p:sp>
      <p:sp>
        <p:nvSpPr>
          <p:cNvPr id="17" name="Text 11"/>
          <p:cNvSpPr/>
          <p:nvPr/>
        </p:nvSpPr>
        <p:spPr>
          <a:xfrm>
            <a:off x="482203" y="2687836"/>
            <a:ext cx="40532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results </a:t>
            </a:r>
            <a:endParaRPr lang="en-US" sz="94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3036094"/>
            <a:ext cx="142875" cy="14287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64344" y="2987873"/>
            <a:ext cx="89679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Supports both </a:t>
            </a:r>
            <a:endParaRPr lang="en-US" sz="940" dirty="0"/>
          </a:p>
        </p:txBody>
      </p:sp>
      <p:sp>
        <p:nvSpPr>
          <p:cNvPr id="20" name="Text 13"/>
          <p:cNvSpPr/>
          <p:nvPr/>
        </p:nvSpPr>
        <p:spPr>
          <a:xfrm>
            <a:off x="1361136" y="2987873"/>
            <a:ext cx="166767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read and write operations</a:t>
            </a:r>
            <a:endParaRPr lang="en-US" sz="940" dirty="0"/>
          </a:p>
        </p:txBody>
      </p:sp>
      <p:sp>
        <p:nvSpPr>
          <p:cNvPr id="21" name="Text 14"/>
          <p:cNvSpPr/>
          <p:nvPr/>
        </p:nvSpPr>
        <p:spPr>
          <a:xfrm>
            <a:off x="3028810" y="2987873"/>
            <a:ext cx="99965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during program </a:t>
            </a:r>
            <a:endParaRPr lang="en-US" sz="940" dirty="0"/>
          </a:p>
        </p:txBody>
      </p:sp>
      <p:sp>
        <p:nvSpPr>
          <p:cNvPr id="22" name="Text 15"/>
          <p:cNvSpPr/>
          <p:nvPr/>
        </p:nvSpPr>
        <p:spPr>
          <a:xfrm>
            <a:off x="464344" y="3180755"/>
            <a:ext cx="58598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execution </a:t>
            </a:r>
            <a:endParaRPr lang="en-US" sz="940" dirty="0"/>
          </a:p>
        </p:txBody>
      </p:sp>
      <p:sp>
        <p:nvSpPr>
          <p:cNvPr id="23" name="Text 16"/>
          <p:cNvSpPr/>
          <p:nvPr/>
        </p:nvSpPr>
        <p:spPr>
          <a:xfrm>
            <a:off x="214313" y="3507581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Mapping Strategy</a:t>
            </a:r>
            <a:endParaRPr lang="en-US" sz="13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3893344"/>
            <a:ext cx="160734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82203" y="3845123"/>
            <a:ext cx="1756386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Address space partitioning:</a:t>
            </a:r>
            <a:endParaRPr lang="en-US" sz="940" dirty="0"/>
          </a:p>
        </p:txBody>
      </p:sp>
      <p:sp>
        <p:nvSpPr>
          <p:cNvPr id="26" name="Text 18"/>
          <p:cNvSpPr/>
          <p:nvPr/>
        </p:nvSpPr>
        <p:spPr>
          <a:xfrm>
            <a:off x="2238589" y="3845123"/>
            <a:ext cx="198052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Lower addresses (0x00-0x7F) for </a:t>
            </a:r>
            <a:endParaRPr lang="en-US" sz="940" dirty="0"/>
          </a:p>
        </p:txBody>
      </p:sp>
      <p:sp>
        <p:nvSpPr>
          <p:cNvPr id="27" name="Text 19"/>
          <p:cNvSpPr/>
          <p:nvPr/>
        </p:nvSpPr>
        <p:spPr>
          <a:xfrm>
            <a:off x="482203" y="4038005"/>
            <a:ext cx="351573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program ROM, higher addresses (0x80-0xEF) for data RAM </a:t>
            </a:r>
            <a:endParaRPr lang="en-US" sz="94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4386263"/>
            <a:ext cx="107156" cy="14287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428625" y="4338042"/>
            <a:ext cx="1375786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Memory-mapped I/O:</a:t>
            </a:r>
            <a:endParaRPr lang="en-US" sz="940" dirty="0"/>
          </a:p>
        </p:txBody>
      </p:sp>
      <p:sp>
        <p:nvSpPr>
          <p:cNvPr id="30" name="Text 21"/>
          <p:cNvSpPr/>
          <p:nvPr/>
        </p:nvSpPr>
        <p:spPr>
          <a:xfrm>
            <a:off x="1804411" y="4338042"/>
            <a:ext cx="262577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Highest addresses (0xF0-0xFF) reserved for </a:t>
            </a:r>
            <a:endParaRPr lang="en-US" sz="940" dirty="0"/>
          </a:p>
        </p:txBody>
      </p:sp>
      <p:sp>
        <p:nvSpPr>
          <p:cNvPr id="31" name="Text 22"/>
          <p:cNvSpPr/>
          <p:nvPr/>
        </p:nvSpPr>
        <p:spPr>
          <a:xfrm>
            <a:off x="428625" y="4530923"/>
            <a:ext cx="271836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peripherals like LEDs and 7-segment displays </a:t>
            </a:r>
            <a:endParaRPr lang="en-US" sz="94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4879181"/>
            <a:ext cx="142875" cy="142875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464344" y="4830961"/>
            <a:ext cx="112670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Direct addressing</a:t>
            </a:r>
            <a:endParaRPr lang="en-US" sz="940" dirty="0"/>
          </a:p>
        </p:txBody>
      </p:sp>
      <p:sp>
        <p:nvSpPr>
          <p:cNvPr id="34" name="Text 24"/>
          <p:cNvSpPr/>
          <p:nvPr/>
        </p:nvSpPr>
        <p:spPr>
          <a:xfrm>
            <a:off x="1591047" y="4830961"/>
            <a:ext cx="280771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for efficient memory access with 4-bit address </a:t>
            </a:r>
            <a:endParaRPr lang="en-US" sz="940" dirty="0"/>
          </a:p>
        </p:txBody>
      </p:sp>
      <p:sp>
        <p:nvSpPr>
          <p:cNvPr id="35" name="Text 25"/>
          <p:cNvSpPr/>
          <p:nvPr/>
        </p:nvSpPr>
        <p:spPr>
          <a:xfrm>
            <a:off x="464344" y="5023842"/>
            <a:ext cx="115511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field in instructions </a:t>
            </a:r>
            <a:endParaRPr lang="en-US" sz="940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8484" y="1171575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Testing &amp; Debugging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4313" y="957263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Debugging Interface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443038"/>
            <a:ext cx="10715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8625" y="1330523"/>
            <a:ext cx="6636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LED Array:</a:t>
            </a:r>
            <a:endParaRPr lang="en-US" sz="940" dirty="0"/>
          </a:p>
        </p:txBody>
      </p:sp>
      <p:sp>
        <p:nvSpPr>
          <p:cNvPr id="7" name="Text 3"/>
          <p:cNvSpPr/>
          <p:nvPr/>
        </p:nvSpPr>
        <p:spPr>
          <a:xfrm>
            <a:off x="1092268" y="1330523"/>
            <a:ext cx="316828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Used to display register values, ALU operations, and </a:t>
            </a:r>
            <a:endParaRPr lang="en-US" sz="940" dirty="0"/>
          </a:p>
        </p:txBody>
      </p:sp>
      <p:sp>
        <p:nvSpPr>
          <p:cNvPr id="8" name="Text 4"/>
          <p:cNvSpPr/>
          <p:nvPr/>
        </p:nvSpPr>
        <p:spPr>
          <a:xfrm>
            <a:off x="428625" y="1523405"/>
            <a:ext cx="144956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current state of the CPU </a:t>
            </a:r>
            <a:endParaRPr lang="en-US" sz="9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1935956"/>
            <a:ext cx="17859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3" y="1823442"/>
            <a:ext cx="122557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7-Segment Display:</a:t>
            </a:r>
            <a:endParaRPr lang="en-US" sz="940" dirty="0"/>
          </a:p>
        </p:txBody>
      </p:sp>
      <p:sp>
        <p:nvSpPr>
          <p:cNvPr id="11" name="Text 6"/>
          <p:cNvSpPr/>
          <p:nvPr/>
        </p:nvSpPr>
        <p:spPr>
          <a:xfrm>
            <a:off x="1725634" y="1823442"/>
            <a:ext cx="266230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Shows memory addresses, data values, and </a:t>
            </a:r>
            <a:endParaRPr lang="en-US" sz="940" dirty="0"/>
          </a:p>
        </p:txBody>
      </p:sp>
      <p:sp>
        <p:nvSpPr>
          <p:cNvPr id="12" name="Text 7"/>
          <p:cNvSpPr/>
          <p:nvPr/>
        </p:nvSpPr>
        <p:spPr>
          <a:xfrm>
            <a:off x="500063" y="2016323"/>
            <a:ext cx="10891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calculation results </a:t>
            </a:r>
            <a:endParaRPr lang="en-US" sz="940" dirty="0"/>
          </a:p>
        </p:txBody>
      </p:sp>
      <p:sp>
        <p:nvSpPr>
          <p:cNvPr id="13" name="Text 8"/>
          <p:cNvSpPr/>
          <p:nvPr/>
        </p:nvSpPr>
        <p:spPr>
          <a:xfrm>
            <a:off x="214313" y="2343150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Counting Sequence</a:t>
            </a:r>
            <a:endParaRPr lang="en-US" sz="1350" dirty="0"/>
          </a:p>
        </p:txBody>
      </p:sp>
      <p:sp>
        <p:nvSpPr>
          <p:cNvPr id="14" name="Shape 9"/>
          <p:cNvSpPr/>
          <p:nvPr/>
        </p:nvSpPr>
        <p:spPr>
          <a:xfrm>
            <a:off x="214313" y="2707481"/>
            <a:ext cx="4250531" cy="378619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15" name="Shape 10"/>
          <p:cNvSpPr/>
          <p:nvPr/>
        </p:nvSpPr>
        <p:spPr>
          <a:xfrm>
            <a:off x="214313" y="2707481"/>
            <a:ext cx="28575" cy="378619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16" name="Text 11"/>
          <p:cNvSpPr/>
          <p:nvPr/>
        </p:nvSpPr>
        <p:spPr>
          <a:xfrm>
            <a:off x="321469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1</a:t>
            </a:r>
            <a:endParaRPr lang="en-US" sz="1240" dirty="0"/>
          </a:p>
        </p:txBody>
      </p:sp>
      <p:sp>
        <p:nvSpPr>
          <p:cNvPr id="17" name="Text 12"/>
          <p:cNvSpPr/>
          <p:nvPr/>
        </p:nvSpPr>
        <p:spPr>
          <a:xfrm>
            <a:off x="482817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2</a:t>
            </a:r>
            <a:endParaRPr lang="en-US" sz="1240" dirty="0"/>
          </a:p>
        </p:txBody>
      </p:sp>
      <p:sp>
        <p:nvSpPr>
          <p:cNvPr id="18" name="Text 13"/>
          <p:cNvSpPr/>
          <p:nvPr/>
        </p:nvSpPr>
        <p:spPr>
          <a:xfrm>
            <a:off x="644165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3</a:t>
            </a:r>
            <a:endParaRPr lang="en-US" sz="1240" dirty="0"/>
          </a:p>
        </p:txBody>
      </p:sp>
      <p:sp>
        <p:nvSpPr>
          <p:cNvPr id="19" name="Text 14"/>
          <p:cNvSpPr/>
          <p:nvPr/>
        </p:nvSpPr>
        <p:spPr>
          <a:xfrm>
            <a:off x="805514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4</a:t>
            </a:r>
            <a:endParaRPr lang="en-US" sz="1240" dirty="0"/>
          </a:p>
        </p:txBody>
      </p:sp>
      <p:sp>
        <p:nvSpPr>
          <p:cNvPr id="20" name="Text 15"/>
          <p:cNvSpPr/>
          <p:nvPr/>
        </p:nvSpPr>
        <p:spPr>
          <a:xfrm>
            <a:off x="966862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5</a:t>
            </a:r>
            <a:endParaRPr lang="en-US" sz="1240" dirty="0"/>
          </a:p>
        </p:txBody>
      </p:sp>
      <p:sp>
        <p:nvSpPr>
          <p:cNvPr id="21" name="Text 16"/>
          <p:cNvSpPr/>
          <p:nvPr/>
        </p:nvSpPr>
        <p:spPr>
          <a:xfrm>
            <a:off x="1128210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6</a:t>
            </a:r>
            <a:endParaRPr lang="en-US" sz="1240" dirty="0"/>
          </a:p>
        </p:txBody>
      </p:sp>
      <p:sp>
        <p:nvSpPr>
          <p:cNvPr id="22" name="Text 17"/>
          <p:cNvSpPr/>
          <p:nvPr/>
        </p:nvSpPr>
        <p:spPr>
          <a:xfrm>
            <a:off x="1289558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7</a:t>
            </a:r>
            <a:endParaRPr lang="en-US" sz="1240" dirty="0"/>
          </a:p>
        </p:txBody>
      </p:sp>
      <p:sp>
        <p:nvSpPr>
          <p:cNvPr id="23" name="Text 18"/>
          <p:cNvSpPr/>
          <p:nvPr/>
        </p:nvSpPr>
        <p:spPr>
          <a:xfrm>
            <a:off x="1450907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8</a:t>
            </a:r>
            <a:endParaRPr lang="en-US" sz="1240" dirty="0"/>
          </a:p>
        </p:txBody>
      </p:sp>
      <p:sp>
        <p:nvSpPr>
          <p:cNvPr id="24" name="Text 19"/>
          <p:cNvSpPr/>
          <p:nvPr/>
        </p:nvSpPr>
        <p:spPr>
          <a:xfrm>
            <a:off x="1612255" y="2778919"/>
            <a:ext cx="8991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9</a:t>
            </a:r>
            <a:endParaRPr lang="en-US" sz="1240" dirty="0"/>
          </a:p>
        </p:txBody>
      </p:sp>
      <p:sp>
        <p:nvSpPr>
          <p:cNvPr id="25" name="Text 20"/>
          <p:cNvSpPr/>
          <p:nvPr/>
        </p:nvSpPr>
        <p:spPr>
          <a:xfrm>
            <a:off x="1773603" y="2778919"/>
            <a:ext cx="108468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</a:t>
            </a:r>
            <a:endParaRPr lang="en-US" sz="1240" dirty="0"/>
          </a:p>
        </p:txBody>
      </p:sp>
      <p:sp>
        <p:nvSpPr>
          <p:cNvPr id="26" name="Text 21"/>
          <p:cNvSpPr/>
          <p:nvPr/>
        </p:nvSpPr>
        <p:spPr>
          <a:xfrm>
            <a:off x="1953509" y="2778919"/>
            <a:ext cx="105621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B</a:t>
            </a:r>
            <a:endParaRPr lang="en-US" sz="1240" dirty="0"/>
          </a:p>
        </p:txBody>
      </p:sp>
      <p:sp>
        <p:nvSpPr>
          <p:cNvPr id="27" name="Text 22"/>
          <p:cNvSpPr/>
          <p:nvPr/>
        </p:nvSpPr>
        <p:spPr>
          <a:xfrm>
            <a:off x="2130568" y="2778919"/>
            <a:ext cx="134392" cy="2357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...</a:t>
            </a:r>
            <a:endParaRPr lang="en-US" sz="1240" dirty="0"/>
          </a:p>
        </p:txBody>
      </p:sp>
      <p:sp>
        <p:nvSpPr>
          <p:cNvPr id="28" name="Text 23"/>
          <p:cNvSpPr/>
          <p:nvPr/>
        </p:nvSpPr>
        <p:spPr>
          <a:xfrm>
            <a:off x="214313" y="3085941"/>
            <a:ext cx="4250531" cy="5786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The counting sequence verified proper program execution and memory access, confirming the CPU's ability to increment values and display them correctly. </a:t>
            </a:r>
            <a:endParaRPr lang="en-US" sz="940" dirty="0"/>
          </a:p>
        </p:txBody>
      </p:sp>
      <p:sp>
        <p:nvSpPr>
          <p:cNvPr id="29" name="Text 24"/>
          <p:cNvSpPr/>
          <p:nvPr/>
        </p:nvSpPr>
        <p:spPr>
          <a:xfrm>
            <a:off x="214313" y="3657600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Verification Methods</a:t>
            </a:r>
            <a:endParaRPr lang="en-US" sz="135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4143375"/>
            <a:ext cx="142875" cy="142875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464344" y="4030861"/>
            <a:ext cx="150242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Step-by-Step Execution:</a:t>
            </a:r>
            <a:endParaRPr lang="en-US" sz="940" dirty="0"/>
          </a:p>
        </p:txBody>
      </p:sp>
      <p:sp>
        <p:nvSpPr>
          <p:cNvPr id="32" name="Text 26"/>
          <p:cNvSpPr/>
          <p:nvPr/>
        </p:nvSpPr>
        <p:spPr>
          <a:xfrm>
            <a:off x="1966764" y="4030861"/>
            <a:ext cx="242156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Manually stepping through instructions </a:t>
            </a:r>
            <a:endParaRPr lang="en-US" sz="940" dirty="0"/>
          </a:p>
        </p:txBody>
      </p:sp>
      <p:sp>
        <p:nvSpPr>
          <p:cNvPr id="33" name="Text 27"/>
          <p:cNvSpPr/>
          <p:nvPr/>
        </p:nvSpPr>
        <p:spPr>
          <a:xfrm>
            <a:off x="464344" y="4223742"/>
            <a:ext cx="14332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to verify each operation </a:t>
            </a:r>
            <a:endParaRPr lang="en-US" sz="940" dirty="0"/>
          </a:p>
        </p:txBody>
      </p:sp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4636294"/>
            <a:ext cx="125016" cy="142875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446484" y="4523780"/>
            <a:ext cx="95246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Test Programs:</a:t>
            </a:r>
            <a:endParaRPr lang="en-US" sz="940" dirty="0"/>
          </a:p>
        </p:txBody>
      </p:sp>
      <p:sp>
        <p:nvSpPr>
          <p:cNvPr id="36" name="Text 29"/>
          <p:cNvSpPr/>
          <p:nvPr/>
        </p:nvSpPr>
        <p:spPr>
          <a:xfrm>
            <a:off x="1398947" y="4523780"/>
            <a:ext cx="287650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Simple programs to test arithmetic, jumps, and </a:t>
            </a:r>
            <a:endParaRPr lang="en-US" sz="940" dirty="0"/>
          </a:p>
        </p:txBody>
      </p:sp>
      <p:sp>
        <p:nvSpPr>
          <p:cNvPr id="37" name="Text 30"/>
          <p:cNvSpPr/>
          <p:nvPr/>
        </p:nvSpPr>
        <p:spPr>
          <a:xfrm>
            <a:off x="446484" y="4716661"/>
            <a:ext cx="119342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operations </a:t>
            </a:r>
            <a:endParaRPr lang="en-US" sz="940" dirty="0"/>
          </a:p>
        </p:txBody>
      </p:sp>
      <p:pic>
        <p:nvPicPr>
          <p:cNvPr id="38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5129213"/>
            <a:ext cx="107156" cy="142875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428625" y="5016698"/>
            <a:ext cx="105660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Calculation Test:</a:t>
            </a:r>
            <a:endParaRPr lang="en-US" sz="940" dirty="0"/>
          </a:p>
        </p:txBody>
      </p:sp>
      <p:sp>
        <p:nvSpPr>
          <p:cNvPr id="40" name="Text 32"/>
          <p:cNvSpPr/>
          <p:nvPr/>
        </p:nvSpPr>
        <p:spPr>
          <a:xfrm>
            <a:off x="1485230" y="5273873"/>
            <a:ext cx="296691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Successfully performed 10 + 5 = 15 calculation to </a:t>
            </a:r>
            <a:endParaRPr lang="en-US" sz="940" dirty="0"/>
          </a:p>
        </p:txBody>
      </p:sp>
      <p:sp>
        <p:nvSpPr>
          <p:cNvPr id="41" name="Text 33"/>
          <p:cNvSpPr/>
          <p:nvPr/>
        </p:nvSpPr>
        <p:spPr>
          <a:xfrm>
            <a:off x="428625" y="5209580"/>
            <a:ext cx="139531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verify ALU functionality </a:t>
            </a:r>
            <a:endParaRPr lang="en-US" sz="940" dirty="0"/>
          </a:p>
        </p:txBody>
      </p:sp>
      <p:pic>
        <p:nvPicPr>
          <p:cNvPr id="4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9891" y="101650"/>
            <a:ext cx="3929063" cy="51262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-317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Challenges Overcome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447993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5444" y="399772"/>
            <a:ext cx="112078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Timing Violations</a:t>
            </a:r>
            <a:endParaRPr lang="en-US" sz="940" dirty="0"/>
          </a:p>
        </p:txBody>
      </p:sp>
      <p:sp>
        <p:nvSpPr>
          <p:cNvPr id="6" name="Text 2"/>
          <p:cNvSpPr/>
          <p:nvPr/>
        </p:nvSpPr>
        <p:spPr>
          <a:xfrm>
            <a:off x="1496231" y="399772"/>
            <a:ext cx="262128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Critical path delays exceeding clock period </a:t>
            </a:r>
            <a:endParaRPr lang="en-US" sz="940" dirty="0"/>
          </a:p>
        </p:txBody>
      </p:sp>
      <p:sp>
        <p:nvSpPr>
          <p:cNvPr id="7" name="Text 3"/>
          <p:cNvSpPr/>
          <p:nvPr/>
        </p:nvSpPr>
        <p:spPr>
          <a:xfrm>
            <a:off x="375444" y="592653"/>
            <a:ext cx="67034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constraints </a:t>
            </a:r>
            <a:endParaRPr lang="en-US" sz="940" dirty="0"/>
          </a:p>
        </p:txBody>
      </p:sp>
      <p:sp>
        <p:nvSpPr>
          <p:cNvPr id="8" name="Shape 4"/>
          <p:cNvSpPr/>
          <p:nvPr/>
        </p:nvSpPr>
        <p:spPr>
          <a:xfrm>
            <a:off x="375444" y="883761"/>
            <a:ext cx="4000500" cy="485775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9" name="Shape 5"/>
          <p:cNvSpPr/>
          <p:nvPr/>
        </p:nvSpPr>
        <p:spPr>
          <a:xfrm>
            <a:off x="375444" y="883761"/>
            <a:ext cx="28575" cy="485775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10" name="Text 6"/>
          <p:cNvSpPr/>
          <p:nvPr/>
        </p:nvSpPr>
        <p:spPr>
          <a:xfrm>
            <a:off x="482600" y="962343"/>
            <a:ext cx="50659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Solution:</a:t>
            </a:r>
            <a:endParaRPr lang="en-US" sz="835" dirty="0"/>
          </a:p>
        </p:txBody>
      </p:sp>
      <p:sp>
        <p:nvSpPr>
          <p:cNvPr id="11" name="Text 7"/>
          <p:cNvSpPr/>
          <p:nvPr/>
        </p:nvSpPr>
        <p:spPr>
          <a:xfrm>
            <a:off x="989192" y="962343"/>
            <a:ext cx="323480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Optimized critical paths by reducing logic depth, registering </a:t>
            </a:r>
            <a:endParaRPr lang="en-US" sz="835" dirty="0"/>
          </a:p>
        </p:txBody>
      </p:sp>
      <p:sp>
        <p:nvSpPr>
          <p:cNvPr id="12" name="Text 8"/>
          <p:cNvSpPr/>
          <p:nvPr/>
        </p:nvSpPr>
        <p:spPr>
          <a:xfrm>
            <a:off x="482600" y="1133793"/>
            <a:ext cx="3714973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intermediate results, and implementing proper pipelining techniques </a:t>
            </a:r>
            <a:endParaRPr lang="en-US" sz="835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3" y="1569561"/>
            <a:ext cx="142875" cy="1428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75444" y="1521341"/>
            <a:ext cx="109288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Latch Prevention</a:t>
            </a:r>
            <a:endParaRPr lang="en-US" sz="940" dirty="0"/>
          </a:p>
        </p:txBody>
      </p:sp>
      <p:sp>
        <p:nvSpPr>
          <p:cNvPr id="15" name="Text 10"/>
          <p:cNvSpPr/>
          <p:nvPr/>
        </p:nvSpPr>
        <p:spPr>
          <a:xfrm>
            <a:off x="1468326" y="1521341"/>
            <a:ext cx="254579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Unintended latches being inferred by the </a:t>
            </a:r>
            <a:endParaRPr lang="en-US" sz="940" dirty="0"/>
          </a:p>
        </p:txBody>
      </p:sp>
      <p:sp>
        <p:nvSpPr>
          <p:cNvPr id="16" name="Text 11"/>
          <p:cNvSpPr/>
          <p:nvPr/>
        </p:nvSpPr>
        <p:spPr>
          <a:xfrm>
            <a:off x="375444" y="1714222"/>
            <a:ext cx="83004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synthesis tool </a:t>
            </a:r>
            <a:endParaRPr lang="en-US" sz="940" dirty="0"/>
          </a:p>
        </p:txBody>
      </p:sp>
      <p:sp>
        <p:nvSpPr>
          <p:cNvPr id="17" name="Shape 12"/>
          <p:cNvSpPr/>
          <p:nvPr/>
        </p:nvSpPr>
        <p:spPr>
          <a:xfrm>
            <a:off x="375444" y="2005330"/>
            <a:ext cx="4000500" cy="657225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18" name="Shape 13"/>
          <p:cNvSpPr/>
          <p:nvPr/>
        </p:nvSpPr>
        <p:spPr>
          <a:xfrm>
            <a:off x="375444" y="2005330"/>
            <a:ext cx="28575" cy="657225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19" name="Text 14"/>
          <p:cNvSpPr/>
          <p:nvPr/>
        </p:nvSpPr>
        <p:spPr>
          <a:xfrm>
            <a:off x="482600" y="2083911"/>
            <a:ext cx="50659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Solution:</a:t>
            </a:r>
            <a:endParaRPr lang="en-US" sz="835" dirty="0"/>
          </a:p>
        </p:txBody>
      </p:sp>
      <p:sp>
        <p:nvSpPr>
          <p:cNvPr id="20" name="Text 15"/>
          <p:cNvSpPr/>
          <p:nvPr/>
        </p:nvSpPr>
        <p:spPr>
          <a:xfrm>
            <a:off x="989192" y="2083911"/>
            <a:ext cx="313080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Ensured all signals were assigned values in all code paths, </a:t>
            </a:r>
            <a:endParaRPr lang="en-US" sz="835" dirty="0"/>
          </a:p>
        </p:txBody>
      </p:sp>
      <p:sp>
        <p:nvSpPr>
          <p:cNvPr id="21" name="Text 16"/>
          <p:cNvSpPr/>
          <p:nvPr/>
        </p:nvSpPr>
        <p:spPr>
          <a:xfrm>
            <a:off x="482600" y="2255361"/>
            <a:ext cx="346717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used default cases in case statements, and properly initialized all </a:t>
            </a:r>
            <a:endParaRPr lang="en-US" sz="835" dirty="0"/>
          </a:p>
        </p:txBody>
      </p:sp>
      <p:sp>
        <p:nvSpPr>
          <p:cNvPr id="22" name="Text 17"/>
          <p:cNvSpPr/>
          <p:nvPr/>
        </p:nvSpPr>
        <p:spPr>
          <a:xfrm>
            <a:off x="482600" y="2426811"/>
            <a:ext cx="471627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registers </a:t>
            </a:r>
            <a:endParaRPr lang="en-US" sz="835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3" y="2862580"/>
            <a:ext cx="160734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393303" y="2814360"/>
            <a:ext cx="177245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Memory System Debugging</a:t>
            </a:r>
            <a:endParaRPr lang="en-US" sz="940" dirty="0"/>
          </a:p>
        </p:txBody>
      </p:sp>
      <p:sp>
        <p:nvSpPr>
          <p:cNvPr id="25" name="Text 19"/>
          <p:cNvSpPr/>
          <p:nvPr/>
        </p:nvSpPr>
        <p:spPr>
          <a:xfrm>
            <a:off x="2165762" y="2814360"/>
            <a:ext cx="212055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Address decoding issues and data </a:t>
            </a:r>
            <a:endParaRPr lang="en-US" sz="940" dirty="0"/>
          </a:p>
        </p:txBody>
      </p:sp>
      <p:sp>
        <p:nvSpPr>
          <p:cNvPr id="26" name="Text 20"/>
          <p:cNvSpPr/>
          <p:nvPr/>
        </p:nvSpPr>
        <p:spPr>
          <a:xfrm>
            <a:off x="393303" y="3007241"/>
            <a:ext cx="64115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corruption </a:t>
            </a:r>
            <a:endParaRPr lang="en-US" sz="940" dirty="0"/>
          </a:p>
        </p:txBody>
      </p:sp>
      <p:sp>
        <p:nvSpPr>
          <p:cNvPr id="27" name="Shape 21"/>
          <p:cNvSpPr/>
          <p:nvPr/>
        </p:nvSpPr>
        <p:spPr>
          <a:xfrm>
            <a:off x="375444" y="3298349"/>
            <a:ext cx="4000500" cy="657225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28" name="Shape 22"/>
          <p:cNvSpPr/>
          <p:nvPr/>
        </p:nvSpPr>
        <p:spPr>
          <a:xfrm>
            <a:off x="375444" y="3298349"/>
            <a:ext cx="28575" cy="657225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29" name="Text 23"/>
          <p:cNvSpPr/>
          <p:nvPr/>
        </p:nvSpPr>
        <p:spPr>
          <a:xfrm>
            <a:off x="482600" y="3376930"/>
            <a:ext cx="50659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Solution:</a:t>
            </a:r>
            <a:endParaRPr lang="en-US" sz="835" dirty="0"/>
          </a:p>
        </p:txBody>
      </p:sp>
      <p:sp>
        <p:nvSpPr>
          <p:cNvPr id="30" name="Text 24"/>
          <p:cNvSpPr/>
          <p:nvPr/>
        </p:nvSpPr>
        <p:spPr>
          <a:xfrm>
            <a:off x="989192" y="3376930"/>
            <a:ext cx="306106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Implemented memory access state machine with proper </a:t>
            </a:r>
            <a:endParaRPr lang="en-US" sz="835" dirty="0"/>
          </a:p>
        </p:txBody>
      </p:sp>
      <p:sp>
        <p:nvSpPr>
          <p:cNvPr id="31" name="Text 25"/>
          <p:cNvSpPr/>
          <p:nvPr/>
        </p:nvSpPr>
        <p:spPr>
          <a:xfrm>
            <a:off x="482600" y="3548380"/>
            <a:ext cx="3453585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timing, added address validation logic, and created memory test </a:t>
            </a:r>
            <a:endParaRPr lang="en-US" sz="835" dirty="0"/>
          </a:p>
        </p:txBody>
      </p:sp>
      <p:sp>
        <p:nvSpPr>
          <p:cNvPr id="32" name="Text 26"/>
          <p:cNvSpPr/>
          <p:nvPr/>
        </p:nvSpPr>
        <p:spPr>
          <a:xfrm>
            <a:off x="482600" y="3719830"/>
            <a:ext cx="1266676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patterns for verification </a:t>
            </a:r>
            <a:endParaRPr lang="en-US" sz="835" dirty="0"/>
          </a:p>
        </p:txBody>
      </p:sp>
      <p:pic>
        <p:nvPicPr>
          <p:cNvPr id="3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13" y="4155599"/>
            <a:ext cx="178594" cy="142875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411163" y="4107378"/>
            <a:ext cx="202346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Hardware-Software Integration</a:t>
            </a:r>
            <a:endParaRPr lang="en-US" sz="940" dirty="0"/>
          </a:p>
        </p:txBody>
      </p:sp>
      <p:sp>
        <p:nvSpPr>
          <p:cNvPr id="35" name="Text 28"/>
          <p:cNvSpPr/>
          <p:nvPr/>
        </p:nvSpPr>
        <p:spPr>
          <a:xfrm>
            <a:off x="2434630" y="4107378"/>
            <a:ext cx="175948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: Aligning instruction set with </a:t>
            </a:r>
            <a:endParaRPr lang="en-US" sz="940" dirty="0"/>
          </a:p>
        </p:txBody>
      </p:sp>
      <p:sp>
        <p:nvSpPr>
          <p:cNvPr id="36" name="Text 29"/>
          <p:cNvSpPr/>
          <p:nvPr/>
        </p:nvSpPr>
        <p:spPr>
          <a:xfrm>
            <a:off x="411163" y="4300260"/>
            <a:ext cx="97291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compiler output </a:t>
            </a:r>
            <a:endParaRPr lang="en-US" sz="940" dirty="0"/>
          </a:p>
        </p:txBody>
      </p:sp>
      <p:sp>
        <p:nvSpPr>
          <p:cNvPr id="37" name="Shape 30"/>
          <p:cNvSpPr/>
          <p:nvPr/>
        </p:nvSpPr>
        <p:spPr>
          <a:xfrm>
            <a:off x="375444" y="4591368"/>
            <a:ext cx="4000500" cy="657225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38" name="Shape 31"/>
          <p:cNvSpPr/>
          <p:nvPr/>
        </p:nvSpPr>
        <p:spPr>
          <a:xfrm>
            <a:off x="375444" y="4591368"/>
            <a:ext cx="28575" cy="657225"/>
          </a:xfrm>
          <a:prstGeom prst="rect">
            <a:avLst/>
          </a:prstGeom>
          <a:solidFill>
            <a:srgbClr val="CC0000"/>
          </a:solidFill>
        </p:spPr>
      </p:sp>
      <p:sp>
        <p:nvSpPr>
          <p:cNvPr id="39" name="Text 32"/>
          <p:cNvSpPr/>
          <p:nvPr/>
        </p:nvSpPr>
        <p:spPr>
          <a:xfrm>
            <a:off x="482600" y="4669949"/>
            <a:ext cx="50659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b="1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Solution:</a:t>
            </a:r>
            <a:endParaRPr lang="en-US" sz="835" dirty="0"/>
          </a:p>
        </p:txBody>
      </p:sp>
      <p:sp>
        <p:nvSpPr>
          <p:cNvPr id="40" name="Text 33"/>
          <p:cNvSpPr/>
          <p:nvPr/>
        </p:nvSpPr>
        <p:spPr>
          <a:xfrm>
            <a:off x="989192" y="4669949"/>
            <a:ext cx="3181424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Developed custom assembler to translate human-readable </a:t>
            </a:r>
            <a:endParaRPr lang="en-US" sz="835" dirty="0"/>
          </a:p>
        </p:txBody>
      </p:sp>
      <p:sp>
        <p:nvSpPr>
          <p:cNvPr id="41" name="Text 34"/>
          <p:cNvSpPr/>
          <p:nvPr/>
        </p:nvSpPr>
        <p:spPr>
          <a:xfrm>
            <a:off x="482600" y="4841399"/>
            <a:ext cx="3560462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assembly into machine code compatible with the CPU's instruction </a:t>
            </a:r>
            <a:endParaRPr lang="en-US" sz="835" dirty="0"/>
          </a:p>
        </p:txBody>
      </p:sp>
      <p:sp>
        <p:nvSpPr>
          <p:cNvPr id="42" name="Text 35"/>
          <p:cNvSpPr/>
          <p:nvPr/>
        </p:nvSpPr>
        <p:spPr>
          <a:xfrm>
            <a:off x="482600" y="5012849"/>
            <a:ext cx="367959" cy="155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5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format </a:t>
            </a:r>
            <a:endParaRPr lang="en-US" sz="835" dirty="0"/>
          </a:p>
        </p:txBody>
      </p:sp>
      <p:pic>
        <p:nvPicPr>
          <p:cNvPr id="4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9891" y="1812782"/>
            <a:ext cx="3929063" cy="2289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4313" y="214313"/>
            <a:ext cx="8715375" cy="471488"/>
          </a:xfrm>
          <a:prstGeom prst="rect">
            <a:avLst/>
          </a:prstGeom>
          <a:noFill/>
        </p:spPr>
        <p:txBody>
          <a:bodyPr wrap="none" lIns="0" tIns="0" rIns="0" bIns="8509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Lessons Learned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13678" y="1168083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Computer Architecture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313" y="1524794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64344" y="1476573"/>
            <a:ext cx="260225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Deep understanding of CPU components</a:t>
            </a:r>
            <a:endParaRPr lang="en-US" sz="940" dirty="0"/>
          </a:p>
        </p:txBody>
      </p:sp>
      <p:sp>
        <p:nvSpPr>
          <p:cNvPr id="7" name="Text 3"/>
          <p:cNvSpPr/>
          <p:nvPr/>
        </p:nvSpPr>
        <p:spPr>
          <a:xfrm>
            <a:off x="3066594" y="1476573"/>
            <a:ext cx="134400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and how they interact </a:t>
            </a:r>
            <a:endParaRPr lang="en-US" sz="940" dirty="0"/>
          </a:p>
        </p:txBody>
      </p:sp>
      <p:sp>
        <p:nvSpPr>
          <p:cNvPr id="8" name="Text 4"/>
          <p:cNvSpPr/>
          <p:nvPr/>
        </p:nvSpPr>
        <p:spPr>
          <a:xfrm>
            <a:off x="464344" y="1669455"/>
            <a:ext cx="68822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in real-time </a:t>
            </a:r>
            <a:endParaRPr lang="en-US" sz="9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1945323"/>
            <a:ext cx="178594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0063" y="1897102"/>
            <a:ext cx="124114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Appreciation for the </a:t>
            </a:r>
            <a:endParaRPr lang="en-US" sz="940" dirty="0"/>
          </a:p>
        </p:txBody>
      </p:sp>
      <p:sp>
        <p:nvSpPr>
          <p:cNvPr id="11" name="Text 6"/>
          <p:cNvSpPr/>
          <p:nvPr/>
        </p:nvSpPr>
        <p:spPr>
          <a:xfrm>
            <a:off x="1741205" y="1897102"/>
            <a:ext cx="223705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elegance of simple instruction sets</a:t>
            </a:r>
            <a:endParaRPr lang="en-US" sz="940" dirty="0"/>
          </a:p>
        </p:txBody>
      </p:sp>
      <p:sp>
        <p:nvSpPr>
          <p:cNvPr id="12" name="Text 7"/>
          <p:cNvSpPr/>
          <p:nvPr/>
        </p:nvSpPr>
        <p:spPr>
          <a:xfrm>
            <a:off x="3978259" y="1897102"/>
            <a:ext cx="26412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and </a:t>
            </a:r>
            <a:endParaRPr lang="en-US" sz="940" dirty="0"/>
          </a:p>
        </p:txBody>
      </p:sp>
      <p:sp>
        <p:nvSpPr>
          <p:cNvPr id="13" name="Text 8"/>
          <p:cNvSpPr/>
          <p:nvPr/>
        </p:nvSpPr>
        <p:spPr>
          <a:xfrm>
            <a:off x="500063" y="2089983"/>
            <a:ext cx="2398179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how they can accomplish complex tasks </a:t>
            </a:r>
            <a:endParaRPr lang="en-US" sz="940" dirty="0"/>
          </a:p>
        </p:txBody>
      </p:sp>
      <p:sp>
        <p:nvSpPr>
          <p:cNvPr id="14" name="Text 9"/>
          <p:cNvSpPr/>
          <p:nvPr/>
        </p:nvSpPr>
        <p:spPr>
          <a:xfrm>
            <a:off x="4727893" y="1156335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Verilog Best Practices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93" y="1577816"/>
            <a:ext cx="17859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013643" y="1529596"/>
            <a:ext cx="1949518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Synchronous design principles</a:t>
            </a:r>
            <a:endParaRPr lang="en-US" sz="940" dirty="0"/>
          </a:p>
        </p:txBody>
      </p:sp>
      <p:sp>
        <p:nvSpPr>
          <p:cNvPr id="17" name="Text 11"/>
          <p:cNvSpPr/>
          <p:nvPr/>
        </p:nvSpPr>
        <p:spPr>
          <a:xfrm>
            <a:off x="6963161" y="1529596"/>
            <a:ext cx="195582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are crucial for reliable hardware </a:t>
            </a:r>
            <a:endParaRPr lang="en-US" sz="940" dirty="0"/>
          </a:p>
        </p:txBody>
      </p:sp>
      <p:sp>
        <p:nvSpPr>
          <p:cNvPr id="18" name="Text 12"/>
          <p:cNvSpPr/>
          <p:nvPr/>
        </p:nvSpPr>
        <p:spPr>
          <a:xfrm>
            <a:off x="5013643" y="1722477"/>
            <a:ext cx="58894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operation </a:t>
            </a:r>
            <a:endParaRPr lang="en-US" sz="94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93" y="1949450"/>
            <a:ext cx="142875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977924" y="1901230"/>
            <a:ext cx="1847803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Proper state machine coding</a:t>
            </a:r>
            <a:endParaRPr lang="en-US" sz="940" dirty="0"/>
          </a:p>
        </p:txBody>
      </p:sp>
      <p:sp>
        <p:nvSpPr>
          <p:cNvPr id="21" name="Text 14"/>
          <p:cNvSpPr/>
          <p:nvPr/>
        </p:nvSpPr>
        <p:spPr>
          <a:xfrm>
            <a:off x="6825727" y="1901230"/>
            <a:ext cx="165082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prevents timing issues and </a:t>
            </a:r>
            <a:endParaRPr lang="en-US" sz="940" dirty="0"/>
          </a:p>
        </p:txBody>
      </p:sp>
      <p:sp>
        <p:nvSpPr>
          <p:cNvPr id="22" name="Text 15"/>
          <p:cNvSpPr/>
          <p:nvPr/>
        </p:nvSpPr>
        <p:spPr>
          <a:xfrm>
            <a:off x="4977924" y="2094111"/>
            <a:ext cx="127432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unexpected behavior </a:t>
            </a:r>
            <a:endParaRPr lang="en-US" sz="940" dirty="0"/>
          </a:p>
        </p:txBody>
      </p:sp>
      <p:sp>
        <p:nvSpPr>
          <p:cNvPr id="23" name="Text 16"/>
          <p:cNvSpPr/>
          <p:nvPr/>
        </p:nvSpPr>
        <p:spPr>
          <a:xfrm>
            <a:off x="267018" y="2690178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FPGA Design Constraints</a:t>
            </a:r>
            <a:endParaRPr lang="en-US" sz="135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18" y="3111659"/>
            <a:ext cx="142875" cy="14287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17049" y="3063438"/>
            <a:ext cx="120525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Timing constraints</a:t>
            </a:r>
            <a:endParaRPr lang="en-US" sz="940" dirty="0"/>
          </a:p>
        </p:txBody>
      </p:sp>
      <p:sp>
        <p:nvSpPr>
          <p:cNvPr id="26" name="Text 18"/>
          <p:cNvSpPr/>
          <p:nvPr/>
        </p:nvSpPr>
        <p:spPr>
          <a:xfrm>
            <a:off x="1722305" y="3063438"/>
            <a:ext cx="2761952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are not just theoretical concerns but practical </a:t>
            </a:r>
            <a:endParaRPr lang="en-US" sz="940" dirty="0"/>
          </a:p>
        </p:txBody>
      </p:sp>
      <p:sp>
        <p:nvSpPr>
          <p:cNvPr id="27" name="Text 19"/>
          <p:cNvSpPr/>
          <p:nvPr/>
        </p:nvSpPr>
        <p:spPr>
          <a:xfrm>
            <a:off x="517049" y="3256320"/>
            <a:ext cx="63677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limitations </a:t>
            </a:r>
            <a:endParaRPr lang="en-US" sz="940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18" y="3604578"/>
            <a:ext cx="142875" cy="14287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517049" y="3556357"/>
            <a:ext cx="127767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Resource utilization</a:t>
            </a:r>
            <a:endParaRPr lang="en-US" sz="940" dirty="0"/>
          </a:p>
        </p:txBody>
      </p:sp>
      <p:sp>
        <p:nvSpPr>
          <p:cNvPr id="30" name="Text 21"/>
          <p:cNvSpPr/>
          <p:nvPr/>
        </p:nvSpPr>
        <p:spPr>
          <a:xfrm>
            <a:off x="1794720" y="3556357"/>
            <a:ext cx="2605460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requires careful planning and optimization </a:t>
            </a:r>
            <a:endParaRPr lang="en-US" sz="940" dirty="0"/>
          </a:p>
        </p:txBody>
      </p:sp>
      <p:sp>
        <p:nvSpPr>
          <p:cNvPr id="31" name="Text 22"/>
          <p:cNvSpPr/>
          <p:nvPr/>
        </p:nvSpPr>
        <p:spPr>
          <a:xfrm>
            <a:off x="4666933" y="2729706"/>
            <a:ext cx="4250531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Hardware vs. Software Debugging</a:t>
            </a:r>
            <a:endParaRPr lang="en-US" sz="1350" dirty="0"/>
          </a:p>
        </p:txBody>
      </p:sp>
      <p:pic>
        <p:nvPicPr>
          <p:cNvPr id="32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933" y="3151188"/>
            <a:ext cx="142875" cy="142875"/>
          </a:xfrm>
          <a:prstGeom prst="rect">
            <a:avLst/>
          </a:prstGeom>
        </p:spPr>
      </p:pic>
      <p:sp>
        <p:nvSpPr>
          <p:cNvPr id="33" name="Text 23"/>
          <p:cNvSpPr/>
          <p:nvPr/>
        </p:nvSpPr>
        <p:spPr>
          <a:xfrm>
            <a:off x="4916964" y="3102967"/>
            <a:ext cx="1067544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Limited visibility</a:t>
            </a:r>
            <a:endParaRPr lang="en-US" sz="940" dirty="0"/>
          </a:p>
        </p:txBody>
      </p:sp>
      <p:sp>
        <p:nvSpPr>
          <p:cNvPr id="34" name="Text 24"/>
          <p:cNvSpPr/>
          <p:nvPr/>
        </p:nvSpPr>
        <p:spPr>
          <a:xfrm>
            <a:off x="5623193" y="3299182"/>
            <a:ext cx="290145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into internal states requires creative debugging </a:t>
            </a:r>
            <a:endParaRPr lang="en-US" sz="940" dirty="0"/>
          </a:p>
        </p:txBody>
      </p:sp>
      <p:sp>
        <p:nvSpPr>
          <p:cNvPr id="35" name="Text 25"/>
          <p:cNvSpPr/>
          <p:nvPr/>
        </p:nvSpPr>
        <p:spPr>
          <a:xfrm>
            <a:off x="4916964" y="3295848"/>
            <a:ext cx="706087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approaches </a:t>
            </a:r>
            <a:endParaRPr lang="en-US" sz="940" dirty="0"/>
          </a:p>
        </p:txBody>
      </p:sp>
      <p:pic>
        <p:nvPicPr>
          <p:cNvPr id="36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7893" y="3510121"/>
            <a:ext cx="142875" cy="142875"/>
          </a:xfrm>
          <a:prstGeom prst="rect">
            <a:avLst/>
          </a:prstGeom>
        </p:spPr>
      </p:pic>
      <p:sp>
        <p:nvSpPr>
          <p:cNvPr id="37" name="Text 26"/>
          <p:cNvSpPr/>
          <p:nvPr/>
        </p:nvSpPr>
        <p:spPr>
          <a:xfrm>
            <a:off x="4930934" y="3491746"/>
            <a:ext cx="1284731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b="1" dirty="0">
                <a:solidFill>
                  <a:srgbClr val="CC0000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Physical constraints</a:t>
            </a:r>
            <a:endParaRPr lang="en-US" sz="940" dirty="0"/>
          </a:p>
        </p:txBody>
      </p:sp>
      <p:sp>
        <p:nvSpPr>
          <p:cNvPr id="38" name="Text 27"/>
          <p:cNvSpPr/>
          <p:nvPr/>
        </p:nvSpPr>
        <p:spPr>
          <a:xfrm>
            <a:off x="6215665" y="3491746"/>
            <a:ext cx="2581015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 like power, heat, and signal integrity affect </a:t>
            </a:r>
            <a:endParaRPr lang="en-US" sz="940" dirty="0"/>
          </a:p>
        </p:txBody>
      </p:sp>
      <p:sp>
        <p:nvSpPr>
          <p:cNvPr id="39" name="Text 28"/>
          <p:cNvSpPr/>
          <p:nvPr/>
        </p:nvSpPr>
        <p:spPr>
          <a:xfrm>
            <a:off x="4930934" y="3684627"/>
            <a:ext cx="993986" cy="1750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-122"/>
                <a:cs typeface="Noto Sans" panose="020B0502040504020204" pitchFamily="34" charset="-120"/>
              </a:rPr>
              <a:t>system behavior </a:t>
            </a:r>
            <a:endParaRPr lang="en-US" sz="940" dirty="0"/>
          </a:p>
        </p:txBody>
      </p:sp>
      <p:sp>
        <p:nvSpPr>
          <p:cNvPr id="41" name="圆角矩形 40"/>
          <p:cNvSpPr/>
          <p:nvPr/>
        </p:nvSpPr>
        <p:spPr>
          <a:xfrm>
            <a:off x="154305" y="1155700"/>
            <a:ext cx="4251325" cy="1169035"/>
          </a:xfrm>
          <a:prstGeom prst="round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4602480" y="1168400"/>
            <a:ext cx="4251325" cy="1169035"/>
          </a:xfrm>
          <a:prstGeom prst="round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148590" y="2690495"/>
            <a:ext cx="4251325" cy="1169035"/>
          </a:xfrm>
          <a:prstGeom prst="round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4602480" y="2729865"/>
            <a:ext cx="4251325" cy="1169035"/>
          </a:xfrm>
          <a:prstGeom prst="roundRect">
            <a:avLst/>
          </a:prstGeom>
        </p:spPr>
        <p:style>
          <a:lnRef idx="3">
            <a:schemeClr val="accent4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7113</Words>
  <Application>WPS 演示</Application>
  <PresentationFormat>On-screen Show (16:9)</PresentationFormat>
  <Paragraphs>496</Paragraphs>
  <Slides>11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42" baseType="lpstr">
      <vt:lpstr>Arial</vt:lpstr>
      <vt:lpstr>SimSun</vt:lpstr>
      <vt:lpstr>Wingdings</vt:lpstr>
      <vt:lpstr>Noto Sans</vt:lpstr>
      <vt:lpstr>Noto Sans</vt:lpstr>
      <vt:lpstr>Noto Sans</vt:lpstr>
      <vt:lpstr>Calibri</vt:lpstr>
      <vt:lpstr>Trebuchet MS</vt:lpstr>
      <vt:lpstr>Microsoft YaHei</vt:lpstr>
      <vt:lpstr>Droid Sans Fallback</vt:lpstr>
      <vt:lpstr>Arial Unicode MS</vt:lpstr>
      <vt:lpstr>等线</vt:lpstr>
      <vt:lpstr>C059</vt:lpstr>
      <vt:lpstr>SimSun</vt:lpstr>
      <vt:lpstr>Noto Serif CJK SC</vt:lpstr>
      <vt:lpstr>汉仪叶叶相思体简</vt:lpstr>
      <vt:lpstr>Noto Sans Adlam</vt:lpstr>
      <vt:lpstr>Noto Kufi Arabic</vt:lpstr>
      <vt:lpstr>Noto Color Emoji</vt:lpstr>
      <vt:lpstr>Nimbus Sans Narrow</vt:lpstr>
      <vt:lpstr>Nimbus Sans</vt:lpstr>
      <vt:lpstr>Nimbus Roman</vt:lpstr>
      <vt:lpstr>Liberation Sans Narrow</vt:lpstr>
      <vt:lpstr>Liberation Serif</vt:lpstr>
      <vt:lpstr>Noto Sans Kaithi</vt:lpstr>
      <vt:lpstr>Comic Sans MS</vt:lpstr>
      <vt:lpstr>Noto Looped Thai Bold</vt:lpstr>
      <vt:lpstr>Noto Mono</vt:lpstr>
      <vt:lpstr>Noto Rashi Hebrew</vt:lpstr>
      <vt:lpstr>Webdings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prormrxcn</cp:lastModifiedBy>
  <cp:revision>3</cp:revision>
  <dcterms:created xsi:type="dcterms:W3CDTF">2025-08-24T07:28:53Z</dcterms:created>
  <dcterms:modified xsi:type="dcterms:W3CDTF">2025-08-24T07:28:53Z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499D0C0C723DBC9BE8BDAA687029471C_42</vt:lpwstr>
  </property>
  <property fmtid="{D5CDD505-2E9C-101B-9397-08002B2CF9AE}" pid="3" name="KSOProductBuildVer">
    <vt:lpwstr>2052-12.1.2.22570</vt:lpwstr>
  </property>
</Properties>
</file>